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9"/>
  </p:notesMasterIdLst>
  <p:sldIdLst>
    <p:sldId id="304" r:id="rId2"/>
    <p:sldId id="320" r:id="rId3"/>
    <p:sldId id="321" r:id="rId4"/>
    <p:sldId id="305" r:id="rId5"/>
    <p:sldId id="306" r:id="rId6"/>
    <p:sldId id="307" r:id="rId7"/>
    <p:sldId id="308" r:id="rId8"/>
    <p:sldId id="309" r:id="rId9"/>
    <p:sldId id="310" r:id="rId10"/>
    <p:sldId id="311" r:id="rId11"/>
    <p:sldId id="312" r:id="rId12"/>
    <p:sldId id="313" r:id="rId13"/>
    <p:sldId id="314" r:id="rId14"/>
    <p:sldId id="315" r:id="rId15"/>
    <p:sldId id="316" r:id="rId16"/>
    <p:sldId id="317" r:id="rId17"/>
    <p:sldId id="318"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5AAE"/>
    <a:srgbClr val="5E2C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643" autoAdjust="0"/>
  </p:normalViewPr>
  <p:slideViewPr>
    <p:cSldViewPr snapToObjects="1">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5107EA-2FEC-2D45-B355-439E48CD6FC4}" type="datetimeFigureOut">
              <a:rPr lang="en-US" smtClean="0"/>
              <a:pPr/>
              <a:t>1/18/2016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BD35FD-5C59-054D-8FB8-93EFB3FD17B4}" type="slidenum">
              <a:rPr lang="en-US" smtClean="0"/>
              <a:pPr/>
              <a:t>‹#›</a:t>
            </a:fld>
            <a:endParaRPr lang="en-US"/>
          </a:p>
        </p:txBody>
      </p:sp>
    </p:spTree>
    <p:extLst>
      <p:ext uri="{BB962C8B-B14F-4D97-AF65-F5344CB8AC3E}">
        <p14:creationId xmlns:p14="http://schemas.microsoft.com/office/powerpoint/2010/main" val="424361225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 </a:t>
            </a:r>
            <a:endParaRPr lang="en-US" dirty="0"/>
          </a:p>
        </p:txBody>
      </p:sp>
      <p:sp>
        <p:nvSpPr>
          <p:cNvPr id="4" name="Slide Number Placeholder 3"/>
          <p:cNvSpPr>
            <a:spLocks noGrp="1"/>
          </p:cNvSpPr>
          <p:nvPr>
            <p:ph type="sldNum" sz="quarter" idx="10"/>
          </p:nvPr>
        </p:nvSpPr>
        <p:spPr/>
        <p:txBody>
          <a:bodyPr/>
          <a:lstStyle/>
          <a:p>
            <a:fld id="{02BD35FD-5C59-054D-8FB8-93EFB3FD17B4}" type="slidenum">
              <a:rPr lang="en-US" smtClean="0"/>
              <a:pPr/>
              <a:t>1</a:t>
            </a:fld>
            <a:endParaRPr lang="en-US"/>
          </a:p>
        </p:txBody>
      </p:sp>
    </p:spTree>
    <p:extLst>
      <p:ext uri="{BB962C8B-B14F-4D97-AF65-F5344CB8AC3E}">
        <p14:creationId xmlns:p14="http://schemas.microsoft.com/office/powerpoint/2010/main" val="22908822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2825"/>
            <a:ext cx="8229600" cy="2136775"/>
          </a:xfrm>
        </p:spPr>
        <p:txBody>
          <a:bodyPr anchor="b" anchorCtr="0">
            <a:noAutofit/>
          </a:bodyPr>
          <a:lstStyle>
            <a:lvl1pPr>
              <a:defRPr sz="5600"/>
            </a:lvl1pPr>
          </a:lstStyle>
          <a:p>
            <a:r>
              <a:rPr lang="en-US" smtClean="0"/>
              <a:t>Click to edit Master title style</a:t>
            </a:r>
            <a:endParaRPr/>
          </a:p>
        </p:txBody>
      </p:sp>
      <p:sp>
        <p:nvSpPr>
          <p:cNvPr id="3" name="Subtitle 2"/>
          <p:cNvSpPr>
            <a:spLocks noGrp="1"/>
          </p:cNvSpPr>
          <p:nvPr>
            <p:ph type="subTitle" idx="1"/>
          </p:nvPr>
        </p:nvSpPr>
        <p:spPr>
          <a:xfrm>
            <a:off x="457200" y="4464424"/>
            <a:ext cx="8229600" cy="1174375"/>
          </a:xfrm>
        </p:spPr>
        <p:txBody>
          <a:bodyPr>
            <a:normAutofit/>
          </a:bodyPr>
          <a:lstStyle>
            <a:lvl1pPr marL="0" indent="0" algn="ctr">
              <a:spcBef>
                <a:spcPts val="30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66BE8929-7104-6749-A7EC-5D465A2DA683}" type="datetimeFigureOut">
              <a:rPr lang="en-US" smtClean="0"/>
              <a:pPr/>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A5D4A1-BCA9-DA48-98CA-232BC93ED8D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44865"/>
            <a:ext cx="8229600" cy="1071641"/>
          </a:xfrm>
        </p:spPr>
        <p:txBody>
          <a:bodyPr vert="horz" lIns="91440" tIns="45720" rIns="91440" bIns="45720" rtlCol="0" anchor="b" anchorCtr="0">
            <a:noAutofit/>
          </a:bodyPr>
          <a:lstStyle>
            <a:lvl1pPr algn="ctr" defTabSz="914400" rtl="0" eaLnBrk="1" latinLnBrk="0" hangingPunct="1">
              <a:spcBef>
                <a:spcPct val="0"/>
              </a:spcBef>
              <a:buNone/>
              <a:defRPr sz="3600" b="1" kern="1200" baseline="0">
                <a:solidFill>
                  <a:schemeClr val="tx1"/>
                </a:solidFill>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57200" y="274320"/>
            <a:ext cx="8229600" cy="2971800"/>
          </a:xfrm>
          <a:effectLst>
            <a:outerShdw blurRad="114300" sx="103000" sy="103000" algn="ctr" rotWithShape="0">
              <a:schemeClr val="bg1">
                <a:lumMod val="75000"/>
                <a:lumOff val="25000"/>
                <a:alpha val="50000"/>
              </a:schemeClr>
            </a:outerShdw>
          </a:effectLst>
          <a:scene3d>
            <a:camera prst="orthographicFront"/>
            <a:lightRig rig="threePt" dir="t"/>
          </a:scene3d>
          <a:sp3d>
            <a:bevelT w="12700" h="12700"/>
          </a:sp3d>
        </p:spPr>
        <p:txBody>
          <a:bodyPr vert="horz" lIns="91440" tIns="45720" rIns="91440" bIns="45720" rtlCol="0">
            <a:normAutofit/>
          </a:bodyPr>
          <a:lstStyle>
            <a:lvl1pPr marL="0" indent="0" algn="l" defTabSz="914400" rtl="0" eaLnBrk="1" latinLnBrk="0" hangingPunct="1">
              <a:spcBef>
                <a:spcPts val="2000"/>
              </a:spcBef>
              <a:buFontTx/>
              <a:buNone/>
              <a:defRPr sz="24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5" name="Date Placeholder 4"/>
          <p:cNvSpPr>
            <a:spLocks noGrp="1"/>
          </p:cNvSpPr>
          <p:nvPr>
            <p:ph type="dt" sz="half" idx="10"/>
          </p:nvPr>
        </p:nvSpPr>
        <p:spPr/>
        <p:txBody>
          <a:bodyPr/>
          <a:lstStyle/>
          <a:p>
            <a:fld id="{66BE8929-7104-6749-A7EC-5D465A2DA683}" type="datetimeFigureOut">
              <a:rPr lang="en-US" smtClean="0"/>
              <a:pPr/>
              <a:t>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A5D4A1-BCA9-DA48-98CA-232BC93ED8DE}" type="slidenum">
              <a:rPr lang="en-US" smtClean="0"/>
              <a:pPr/>
              <a:t>‹#›</a:t>
            </a:fld>
            <a:endParaRPr lang="en-US"/>
          </a:p>
        </p:txBody>
      </p:sp>
      <p:sp>
        <p:nvSpPr>
          <p:cNvPr id="8" name="Text Placeholder 3"/>
          <p:cNvSpPr>
            <a:spLocks noGrp="1"/>
          </p:cNvSpPr>
          <p:nvPr>
            <p:ph type="body" sz="half" idx="2"/>
          </p:nvPr>
        </p:nvSpPr>
        <p:spPr>
          <a:xfrm>
            <a:off x="609600" y="4329953"/>
            <a:ext cx="7924801" cy="1318372"/>
          </a:xfrm>
        </p:spPr>
        <p:txBody>
          <a:bodyPr>
            <a:normAutofit/>
          </a:bodyPr>
          <a:lstStyle>
            <a:lvl1pPr marL="0" indent="0" algn="l">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6BE8929-7104-6749-A7EC-5D465A2DA683}" type="datetimeFigureOut">
              <a:rPr lang="en-US" smtClean="0"/>
              <a:pPr/>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A5D4A1-BCA9-DA48-98CA-232BC93ED8D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22776" y="274639"/>
            <a:ext cx="1452283" cy="537368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200" y="274638"/>
            <a:ext cx="6871447" cy="5373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6BE8929-7104-6749-A7EC-5D465A2DA683}" type="datetimeFigureOut">
              <a:rPr lang="en-US" smtClean="0"/>
              <a:pPr/>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A5D4A1-BCA9-DA48-98CA-232BC93ED8D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6BE8929-7104-6749-A7EC-5D465A2DA683}" type="datetimeFigureOut">
              <a:rPr lang="en-US" smtClean="0"/>
              <a:pPr/>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A5D4A1-BCA9-DA48-98CA-232BC93ED8D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2048435"/>
            <a:ext cx="8229600" cy="1362075"/>
          </a:xfrm>
        </p:spPr>
        <p:txBody>
          <a:bodyPr anchor="b" anchorCtr="0">
            <a:noAutofit/>
          </a:bodyPr>
          <a:lstStyle>
            <a:lvl1pPr algn="ctr">
              <a:defRPr sz="48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430401"/>
            <a:ext cx="8229600" cy="1500187"/>
          </a:xfrm>
        </p:spPr>
        <p:txBody>
          <a:bodyPr anchor="t" anchorCtr="0"/>
          <a:lstStyle>
            <a:lvl1pPr marL="0" indent="0" algn="ctr">
              <a:spcBef>
                <a:spcPts val="30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BE8929-7104-6749-A7EC-5D465A2DA683}" type="datetimeFigureOut">
              <a:rPr lang="en-US" smtClean="0"/>
              <a:pPr/>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A5D4A1-BCA9-DA48-98CA-232BC93ED8D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200" y="1774825"/>
            <a:ext cx="3931920" cy="38735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4880" y="1774825"/>
            <a:ext cx="3931920" cy="38735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66BE8929-7104-6749-A7EC-5D465A2DA683}" type="datetimeFigureOut">
              <a:rPr lang="en-US" smtClean="0"/>
              <a:pPr/>
              <a:t>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A5D4A1-BCA9-DA48-98CA-232BC93ED8D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1577788"/>
            <a:ext cx="3931920" cy="739776"/>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362199"/>
            <a:ext cx="3931920" cy="328612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4880" y="1577788"/>
            <a:ext cx="3931920" cy="739776"/>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362199"/>
            <a:ext cx="3931920" cy="328612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66BE8929-7104-6749-A7EC-5D465A2DA683}" type="datetimeFigureOut">
              <a:rPr lang="en-US" smtClean="0"/>
              <a:pPr/>
              <a:t>1/18/2016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A5D4A1-BCA9-DA48-98CA-232BC93ED8D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6BE8929-7104-6749-A7EC-5D465A2DA683}" type="datetimeFigureOut">
              <a:rPr lang="en-US" smtClean="0"/>
              <a:pPr/>
              <a:t>1/18/2016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A5D4A1-BCA9-DA48-98CA-232BC93ED8D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BE8929-7104-6749-A7EC-5D465A2DA683}" type="datetimeFigureOut">
              <a:rPr lang="en-US" smtClean="0"/>
              <a:pPr/>
              <a:t>1/18/2016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A5D4A1-BCA9-DA48-98CA-232BC93ED8D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199" y="381000"/>
            <a:ext cx="3840480" cy="1162050"/>
          </a:xfrm>
        </p:spPr>
        <p:txBody>
          <a:bodyPr anchor="b">
            <a:normAutofit/>
          </a:bodyPr>
          <a:lstStyle>
            <a:lvl1pPr algn="ctr">
              <a:defRPr sz="3000" b="1"/>
            </a:lvl1pPr>
          </a:lstStyle>
          <a:p>
            <a:r>
              <a:rPr lang="en-US" smtClean="0"/>
              <a:t>Click to edit Master title style</a:t>
            </a:r>
            <a:endParaRPr/>
          </a:p>
        </p:txBody>
      </p:sp>
      <p:sp>
        <p:nvSpPr>
          <p:cNvPr id="3" name="Content Placeholder 2"/>
          <p:cNvSpPr>
            <a:spLocks noGrp="1"/>
          </p:cNvSpPr>
          <p:nvPr>
            <p:ph idx="1"/>
          </p:nvPr>
        </p:nvSpPr>
        <p:spPr>
          <a:xfrm>
            <a:off x="4846320" y="273050"/>
            <a:ext cx="3840480" cy="5375275"/>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1600201"/>
            <a:ext cx="3840480" cy="3733800"/>
          </a:xfrm>
        </p:spPr>
        <p:txBody>
          <a:bodyPr>
            <a:normAutofit/>
          </a:bodyPr>
          <a:lstStyle>
            <a:lvl1pPr marL="0" indent="0" algn="ctr">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BE8929-7104-6749-A7EC-5D465A2DA683}" type="datetimeFigureOut">
              <a:rPr lang="en-US" smtClean="0"/>
              <a:pPr/>
              <a:t>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A5D4A1-BCA9-DA48-98CA-232BC93ED8D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3840480" cy="1161288"/>
          </a:xfrm>
        </p:spPr>
        <p:txBody>
          <a:bodyPr vert="horz" lIns="91440" tIns="45720" rIns="91440" bIns="45720" rtlCol="0" anchor="b">
            <a:normAutofit/>
          </a:bodyPr>
          <a:lstStyle>
            <a:lvl1pPr algn="ctr" defTabSz="914400" rtl="0" eaLnBrk="1" latinLnBrk="0" hangingPunct="1">
              <a:spcBef>
                <a:spcPct val="0"/>
              </a:spcBef>
              <a:buNone/>
              <a:defRPr sz="3000" b="1" kern="1200">
                <a:solidFill>
                  <a:schemeClr val="tx1"/>
                </a:solidFill>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46320" y="274320"/>
            <a:ext cx="3840480" cy="5376672"/>
          </a:xfrm>
          <a:effectLst>
            <a:outerShdw blurRad="114300" sx="103000" sy="103000" algn="ctr" rotWithShape="0">
              <a:schemeClr val="bg1">
                <a:lumMod val="75000"/>
                <a:lumOff val="25000"/>
                <a:alpha val="50000"/>
              </a:schemeClr>
            </a:outerShdw>
          </a:effectLst>
          <a:scene3d>
            <a:camera prst="orthographicFront"/>
            <a:lightRig rig="threePt" dir="t"/>
          </a:scene3d>
          <a:sp3d>
            <a:bevelT w="12700" h="12700"/>
          </a:sp3d>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57200" y="1600200"/>
            <a:ext cx="3840480" cy="3730752"/>
          </a:xfrm>
        </p:spPr>
        <p:txBody>
          <a:bodyPr vert="horz" lIns="91440" tIns="45720" rIns="91440" bIns="45720" rtlCol="0">
            <a:normAutofit/>
          </a:bodyPr>
          <a:lstStyle>
            <a:lvl1pPr marL="0" indent="0" algn="ctr">
              <a:lnSpc>
                <a:spcPct val="110000"/>
              </a:lnSpc>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66BE8929-7104-6749-A7EC-5D465A2DA683}" type="datetimeFigureOut">
              <a:rPr lang="en-US" smtClean="0"/>
              <a:pPr/>
              <a:t>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A5D4A1-BCA9-DA48-98CA-232BC93ED8D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457200" y="1761565"/>
            <a:ext cx="8229600" cy="38772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32494" y="5883275"/>
            <a:ext cx="2133600" cy="365125"/>
          </a:xfrm>
          <a:prstGeom prst="rect">
            <a:avLst/>
          </a:prstGeom>
        </p:spPr>
        <p:txBody>
          <a:bodyPr vert="horz" lIns="91440" tIns="45720" rIns="91440" bIns="45720" rtlCol="0" anchor="ctr"/>
          <a:lstStyle>
            <a:lvl1pPr algn="r">
              <a:defRPr sz="1200">
                <a:solidFill>
                  <a:schemeClr val="tx1"/>
                </a:solidFill>
              </a:defRPr>
            </a:lvl1pPr>
          </a:lstStyle>
          <a:p>
            <a:fld id="{66BE8929-7104-6749-A7EC-5D465A2DA683}" type="datetimeFigureOut">
              <a:rPr lang="en-US" smtClean="0"/>
              <a:pPr/>
              <a:t>1/18/2016</a:t>
            </a:fld>
            <a:endParaRPr lang="en-US"/>
          </a:p>
        </p:txBody>
      </p:sp>
      <p:sp>
        <p:nvSpPr>
          <p:cNvPr id="5" name="Footer Placeholder 4"/>
          <p:cNvSpPr>
            <a:spLocks noGrp="1"/>
          </p:cNvSpPr>
          <p:nvPr>
            <p:ph type="ftr" sz="quarter" idx="3"/>
          </p:nvPr>
        </p:nvSpPr>
        <p:spPr>
          <a:xfrm>
            <a:off x="255494" y="5883275"/>
            <a:ext cx="2895600" cy="365125"/>
          </a:xfrm>
          <a:prstGeom prst="rect">
            <a:avLst/>
          </a:prstGeom>
        </p:spPr>
        <p:txBody>
          <a:bodyPr vert="horz" lIns="91440" tIns="45720" rIns="91440" bIns="45720" rtlCol="0" anchor="ctr"/>
          <a:lstStyle>
            <a:lvl1pPr algn="l">
              <a:defRPr sz="1200">
                <a:solidFill>
                  <a:schemeClr val="tx1"/>
                </a:solidFill>
              </a:defRPr>
            </a:lvl1pPr>
          </a:lstStyle>
          <a:p>
            <a:endParaRPr lang="en-US"/>
          </a:p>
        </p:txBody>
      </p:sp>
      <p:sp>
        <p:nvSpPr>
          <p:cNvPr id="6" name="Slide Number Placeholder 5"/>
          <p:cNvSpPr>
            <a:spLocks noGrp="1"/>
          </p:cNvSpPr>
          <p:nvPr>
            <p:ph type="sldNum" sz="quarter" idx="4"/>
          </p:nvPr>
        </p:nvSpPr>
        <p:spPr>
          <a:xfrm>
            <a:off x="4229100" y="5883275"/>
            <a:ext cx="685800" cy="365125"/>
          </a:xfrm>
          <a:prstGeom prst="rect">
            <a:avLst/>
          </a:prstGeom>
        </p:spPr>
        <p:txBody>
          <a:bodyPr vert="horz" lIns="91440" tIns="45720" rIns="91440" bIns="45720" rtlCol="0" anchor="ctr"/>
          <a:lstStyle>
            <a:lvl1pPr algn="ctr">
              <a:defRPr sz="1200">
                <a:solidFill>
                  <a:schemeClr val="tx1"/>
                </a:solidFill>
              </a:defRPr>
            </a:lvl1pPr>
          </a:lstStyle>
          <a:p>
            <a:fld id="{FDA5D4A1-BCA9-DA48-98CA-232BC93ED8D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algn="ctr" defTabSz="914400" rtl="0" eaLnBrk="1" latinLnBrk="0" hangingPunct="1">
        <a:spcBef>
          <a:spcPct val="0"/>
        </a:spcBef>
        <a:buNone/>
        <a:defRPr sz="4400" b="1" kern="1200">
          <a:solidFill>
            <a:schemeClr val="tx1"/>
          </a:solidFill>
          <a:effectLst/>
          <a:latin typeface="+mj-lt"/>
          <a:ea typeface="+mj-ea"/>
          <a:cs typeface="+mj-cs"/>
        </a:defRPr>
      </a:lvl1pPr>
    </p:titleStyle>
    <p:bodyStyle>
      <a:lvl1pPr marL="282575" indent="-282575" algn="l" defTabSz="914400" rtl="0" eaLnBrk="1" latinLnBrk="0" hangingPunct="1">
        <a:spcBef>
          <a:spcPts val="2000"/>
        </a:spcBef>
        <a:buFontTx/>
        <a:buBlip>
          <a:blip r:embed="rId14"/>
        </a:buBlip>
        <a:defRPr sz="2400" kern="1200">
          <a:solidFill>
            <a:schemeClr val="tx1"/>
          </a:solidFill>
          <a:latin typeface="+mn-lt"/>
          <a:ea typeface="+mn-ea"/>
          <a:cs typeface="+mn-cs"/>
        </a:defRPr>
      </a:lvl1pPr>
      <a:lvl2pPr marL="577850" indent="-295275" algn="l" defTabSz="914400" rtl="0" eaLnBrk="1" latinLnBrk="0" hangingPunct="1">
        <a:spcBef>
          <a:spcPts val="600"/>
        </a:spcBef>
        <a:buFontTx/>
        <a:buBlip>
          <a:blip r:embed="rId14"/>
        </a:buBlip>
        <a:defRPr sz="2200" kern="1200">
          <a:solidFill>
            <a:schemeClr val="tx1"/>
          </a:solidFill>
          <a:latin typeface="+mn-lt"/>
          <a:ea typeface="+mn-ea"/>
          <a:cs typeface="+mn-cs"/>
        </a:defRPr>
      </a:lvl2pPr>
      <a:lvl3pPr marL="860425" indent="-282575" algn="l" defTabSz="914400" rtl="0" eaLnBrk="1" latinLnBrk="0" hangingPunct="1">
        <a:spcBef>
          <a:spcPts val="600"/>
        </a:spcBef>
        <a:buFontTx/>
        <a:buBlip>
          <a:blip r:embed="rId14"/>
        </a:buBlip>
        <a:defRPr sz="2000" kern="1200">
          <a:solidFill>
            <a:schemeClr val="tx1"/>
          </a:solidFill>
          <a:latin typeface="+mn-lt"/>
          <a:ea typeface="+mn-ea"/>
          <a:cs typeface="+mn-cs"/>
        </a:defRPr>
      </a:lvl3pPr>
      <a:lvl4pPr marL="1143000" indent="-282575" algn="l" defTabSz="914400" rtl="0" eaLnBrk="1" latinLnBrk="0" hangingPunct="1">
        <a:spcBef>
          <a:spcPts val="600"/>
        </a:spcBef>
        <a:buFontTx/>
        <a:buBlip>
          <a:blip r:embed="rId14"/>
        </a:buBlip>
        <a:defRPr sz="1800" kern="1200">
          <a:solidFill>
            <a:schemeClr val="tx1"/>
          </a:solidFill>
          <a:latin typeface="+mn-lt"/>
          <a:ea typeface="+mn-ea"/>
          <a:cs typeface="+mn-cs"/>
        </a:defRPr>
      </a:lvl4pPr>
      <a:lvl5pPr marL="1425575" indent="-282575" algn="l" defTabSz="914400" rtl="0" eaLnBrk="1" latinLnBrk="0" hangingPunct="1">
        <a:spcBef>
          <a:spcPts val="600"/>
        </a:spcBef>
        <a:buFontTx/>
        <a:buBlip>
          <a:blip r:embed="rId1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مستطيل 10"/>
          <p:cNvSpPr/>
          <p:nvPr/>
        </p:nvSpPr>
        <p:spPr>
          <a:xfrm>
            <a:off x="2738869" y="1597496"/>
            <a:ext cx="3514873" cy="769441"/>
          </a:xfrm>
          <a:prstGeom prst="rect">
            <a:avLst/>
          </a:prstGeom>
        </p:spPr>
        <p:txBody>
          <a:bodyPr wrap="none">
            <a:spAutoFit/>
          </a:bodyPr>
          <a:lstStyle/>
          <a:p>
            <a:r>
              <a:rPr lang="en-US" sz="4400" b="1" dirty="0" smtClean="0"/>
              <a:t>Embryology </a:t>
            </a:r>
            <a:endParaRPr lang="en-US" sz="4400" dirty="0"/>
          </a:p>
        </p:txBody>
      </p:sp>
      <p:sp>
        <p:nvSpPr>
          <p:cNvPr id="6" name="مستطيل 5"/>
          <p:cNvSpPr/>
          <p:nvPr/>
        </p:nvSpPr>
        <p:spPr>
          <a:xfrm>
            <a:off x="3995936" y="2350913"/>
            <a:ext cx="752450" cy="369332"/>
          </a:xfrm>
          <a:prstGeom prst="rect">
            <a:avLst/>
          </a:prstGeom>
        </p:spPr>
        <p:txBody>
          <a:bodyPr wrap="none">
            <a:spAutoFit/>
          </a:bodyPr>
          <a:lstStyle/>
          <a:p>
            <a:r>
              <a:rPr lang="en-US" dirty="0" smtClean="0"/>
              <a:t>OSPE</a:t>
            </a:r>
            <a:endParaRPr lang="en-US" dirty="0"/>
          </a:p>
        </p:txBody>
      </p:sp>
      <p:sp>
        <p:nvSpPr>
          <p:cNvPr id="8" name="مستطيل 7"/>
          <p:cNvSpPr/>
          <p:nvPr/>
        </p:nvSpPr>
        <p:spPr>
          <a:xfrm>
            <a:off x="2483768" y="4278287"/>
            <a:ext cx="5098319" cy="830997"/>
          </a:xfrm>
          <a:prstGeom prst="rect">
            <a:avLst/>
          </a:prstGeom>
        </p:spPr>
        <p:txBody>
          <a:bodyPr wrap="none">
            <a:spAutoFit/>
          </a:bodyPr>
          <a:lstStyle/>
          <a:p>
            <a:r>
              <a:rPr lang="en-US" sz="2400" dirty="0" smtClean="0">
                <a:solidFill>
                  <a:schemeClr val="accent1"/>
                </a:solidFill>
              </a:rPr>
              <a:t> (The congenital anomalies ) </a:t>
            </a:r>
          </a:p>
          <a:p>
            <a:r>
              <a:rPr lang="en-US" sz="2400" dirty="0" smtClean="0">
                <a:solidFill>
                  <a:schemeClr val="accent1"/>
                </a:solidFill>
              </a:rPr>
              <a:t>The Q could be normal or anomalies </a:t>
            </a:r>
            <a:endParaRPr lang="en-US" sz="2400" dirty="0">
              <a:solidFill>
                <a:schemeClr val="accent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152400"/>
            <a:ext cx="8229600" cy="1676400"/>
          </a:xfrm>
        </p:spPr>
        <p:txBody>
          <a:bodyPr/>
          <a:lstStyle/>
          <a:p>
            <a:r>
              <a:rPr lang="en-US" sz="1800" b="1" smtClean="0">
                <a:solidFill>
                  <a:srgbClr val="FF0000"/>
                </a:solidFill>
              </a:rPr>
              <a:t>Horseshoe kidney</a:t>
            </a:r>
            <a:r>
              <a:rPr lang="en-US" sz="1800" b="1" smtClean="0"/>
              <a:t/>
            </a:r>
            <a:br>
              <a:rPr lang="en-US" sz="1800" b="1" smtClean="0"/>
            </a:br>
            <a:r>
              <a:rPr lang="en-US" sz="1800" b="1" smtClean="0"/>
              <a:t>Its incidence is around 1/600. It is assumed that it arises due to a joining of both kidneys from both sides and during the 5th week when both organs still lie very close together in the small pelvis.</a:t>
            </a:r>
            <a:br>
              <a:rPr lang="en-US" sz="1800" b="1" smtClean="0"/>
            </a:br>
            <a:r>
              <a:rPr lang="en-US" sz="1800" b="1" smtClean="0"/>
              <a:t>The two kidneys are most often bound together at the lower pole.</a:t>
            </a:r>
          </a:p>
        </p:txBody>
      </p:sp>
      <p:pic>
        <p:nvPicPr>
          <p:cNvPr id="25603" name="Picture 2" descr="http://www.embryology.ch/images/timgurinary/065pathologie/t6g_ferachev.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086388"/>
            <a:ext cx="3810000" cy="419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8676"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8343250F-60E1-457B-9F46-1332AF7FB54E}" type="slidenum">
              <a:rPr lang="en-US" smtClean="0"/>
              <a:pPr eaLnBrk="1" hangingPunct="1"/>
              <a:t>10</a:t>
            </a:fld>
            <a:endParaRPr lang="en-US" smtClean="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17504" y="2086389"/>
            <a:ext cx="4837745" cy="4162012"/>
          </a:xfrm>
          <a:prstGeom prst="rect">
            <a:avLst/>
          </a:prstGeom>
        </p:spPr>
      </p:pic>
    </p:spTree>
    <p:extLst>
      <p:ext uri="{BB962C8B-B14F-4D97-AF65-F5344CB8AC3E}">
        <p14:creationId xmlns:p14="http://schemas.microsoft.com/office/powerpoint/2010/main" val="15200725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fade">
                                      <p:cBhvr>
                                        <p:cTn id="7" dur="500"/>
                                        <p:tgtEl>
                                          <p:spTgt spid="2560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2" presetClass="entr" presetSubtype="0" fill="hold" nodeType="clickEffect">
                                  <p:stCondLst>
                                    <p:cond delay="0"/>
                                  </p:stCondLst>
                                  <p:childTnLst>
                                    <p:set>
                                      <p:cBhvr>
                                        <p:cTn id="11" dur="1" fill="hold">
                                          <p:stCondLst>
                                            <p:cond delay="0"/>
                                          </p:stCondLst>
                                        </p:cTn>
                                        <p:tgtEl>
                                          <p:spTgt spid="25603"/>
                                        </p:tgtEl>
                                        <p:attrNameLst>
                                          <p:attrName>style.visibility</p:attrName>
                                        </p:attrNameLst>
                                      </p:cBhvr>
                                      <p:to>
                                        <p:strVal val="visible"/>
                                      </p:to>
                                    </p:set>
                                    <p:animEffect transition="in" filter="fade">
                                      <p:cBhvr>
                                        <p:cTn id="12" dur="1000"/>
                                        <p:tgtEl>
                                          <p:spTgt spid="25603"/>
                                        </p:tgtEl>
                                      </p:cBhvr>
                                    </p:animEffect>
                                    <p:anim calcmode="lin" valueType="num">
                                      <p:cBhvr>
                                        <p:cTn id="13" dur="1000" fill="hold"/>
                                        <p:tgtEl>
                                          <p:spTgt spid="25603"/>
                                        </p:tgtEl>
                                        <p:attrNameLst>
                                          <p:attrName>ppt_x</p:attrName>
                                        </p:attrNameLst>
                                      </p:cBhvr>
                                      <p:tavLst>
                                        <p:tav tm="0">
                                          <p:val>
                                            <p:strVal val="#ppt_x"/>
                                          </p:val>
                                        </p:tav>
                                        <p:tav tm="100000">
                                          <p:val>
                                            <p:strVal val="#ppt_x"/>
                                          </p:val>
                                        </p:tav>
                                      </p:tavLst>
                                    </p:anim>
                                    <p:anim calcmode="lin" valueType="num">
                                      <p:cBhvr>
                                        <p:cTn id="14" dur="1000" fill="hold"/>
                                        <p:tgtEl>
                                          <p:spTgt spid="2560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152400"/>
            <a:ext cx="8229600" cy="6553200"/>
          </a:xfrm>
        </p:spPr>
        <p:txBody>
          <a:bodyPr>
            <a:normAutofit fontScale="90000"/>
          </a:bodyPr>
          <a:lstStyle/>
          <a:p>
            <a:pPr algn="l">
              <a:defRPr/>
            </a:pPr>
            <a:r>
              <a:rPr lang="en-US" sz="1200" b="1" dirty="0" smtClean="0"/>
              <a:t/>
            </a:r>
            <a:br>
              <a:rPr lang="en-US" sz="1200" b="1" dirty="0" smtClean="0"/>
            </a:br>
            <a:r>
              <a:rPr lang="en-US" sz="2800" b="1" dirty="0" smtClean="0">
                <a:solidFill>
                  <a:srgbClr val="FF0000"/>
                </a:solidFill>
              </a:rPr>
              <a:t>Abnormal kidney size</a:t>
            </a:r>
            <a:br>
              <a:rPr lang="en-US" sz="2800" b="1" dirty="0" smtClean="0">
                <a:solidFill>
                  <a:srgbClr val="FF0000"/>
                </a:solidFill>
              </a:rPr>
            </a:br>
            <a:r>
              <a:rPr lang="en-US" sz="2800" dirty="0" smtClean="0"/>
              <a:t/>
            </a:r>
            <a:br>
              <a:rPr lang="en-US" sz="2800" dirty="0" smtClean="0"/>
            </a:br>
            <a:r>
              <a:rPr lang="en-US" sz="2800" b="1" dirty="0" smtClean="0">
                <a:solidFill>
                  <a:srgbClr val="0070C0"/>
                </a:solidFill>
              </a:rPr>
              <a:t>Hypoplasia</a:t>
            </a:r>
            <a:r>
              <a:rPr lang="en-US" sz="2800" dirty="0" smtClean="0"/>
              <a:t/>
            </a:r>
            <a:br>
              <a:rPr lang="en-US" sz="2800" dirty="0" smtClean="0"/>
            </a:br>
            <a:r>
              <a:rPr lang="en-US" sz="2800" dirty="0" smtClean="0"/>
              <a:t>It results from an embryonic developmental stop of the kidney, the </a:t>
            </a:r>
            <a:r>
              <a:rPr lang="en-US" sz="2800" b="1" dirty="0" smtClean="0"/>
              <a:t>structure</a:t>
            </a:r>
            <a:r>
              <a:rPr lang="en-US" sz="2800" dirty="0" smtClean="0"/>
              <a:t> of which is otherwise </a:t>
            </a:r>
            <a:r>
              <a:rPr lang="en-US" sz="2800" b="1" dirty="0" smtClean="0"/>
              <a:t>normal</a:t>
            </a:r>
            <a:r>
              <a:rPr lang="en-US" sz="2800" dirty="0" smtClean="0"/>
              <a:t>.. The kidney is small, whereby the renal hypoplasia must be distinguished from a secondary atrophic kidney, resulting from an infection (chronic pyelonephritis).</a:t>
            </a:r>
            <a:br>
              <a:rPr lang="en-US" sz="2800" dirty="0" smtClean="0"/>
            </a:br>
            <a:r>
              <a:rPr lang="en-US" sz="2800" b="1" dirty="0" smtClean="0">
                <a:solidFill>
                  <a:srgbClr val="0070C0"/>
                </a:solidFill>
              </a:rPr>
              <a:t>Aplasia</a:t>
            </a:r>
            <a:r>
              <a:rPr lang="en-US" sz="2800" dirty="0" smtClean="0"/>
              <a:t/>
            </a:r>
            <a:br>
              <a:rPr lang="en-US" sz="2800" dirty="0" smtClean="0"/>
            </a:br>
            <a:r>
              <a:rPr lang="en-US" sz="2800" dirty="0" smtClean="0"/>
              <a:t>In an aplastic kidney, a </a:t>
            </a:r>
            <a:r>
              <a:rPr lang="en-US" sz="2800" dirty="0" err="1" smtClean="0"/>
              <a:t>fibroused</a:t>
            </a:r>
            <a:r>
              <a:rPr lang="en-US" sz="2800" dirty="0" smtClean="0"/>
              <a:t> kidney </a:t>
            </a:r>
            <a:r>
              <a:rPr lang="en-US" sz="2800" dirty="0" err="1" smtClean="0"/>
              <a:t>primordium</a:t>
            </a:r>
            <a:r>
              <a:rPr lang="en-US" sz="2800" dirty="0" smtClean="0"/>
              <a:t> with its own </a:t>
            </a:r>
            <a:r>
              <a:rPr lang="en-US" sz="2800" dirty="0" err="1" smtClean="0"/>
              <a:t>derivates</a:t>
            </a:r>
            <a:r>
              <a:rPr lang="en-US" sz="2800" dirty="0" smtClean="0"/>
              <a:t> of the </a:t>
            </a:r>
            <a:r>
              <a:rPr lang="en-US" sz="2800" dirty="0" err="1" smtClean="0"/>
              <a:t>mesonephric</a:t>
            </a:r>
            <a:r>
              <a:rPr lang="en-US" sz="2800" dirty="0" smtClean="0"/>
              <a:t> duct (</a:t>
            </a:r>
            <a:r>
              <a:rPr lang="en-US" sz="2800" dirty="0" err="1" smtClean="0"/>
              <a:t>Wolffian</a:t>
            </a:r>
            <a:r>
              <a:rPr lang="en-US" sz="2800" dirty="0" smtClean="0"/>
              <a:t> duct) is present. It represents the extreme form of a renal dysplasia and differs from </a:t>
            </a:r>
            <a:r>
              <a:rPr lang="en-US" sz="2800" dirty="0" err="1" smtClean="0"/>
              <a:t>agenesia</a:t>
            </a:r>
            <a:r>
              <a:rPr lang="en-US" sz="2800" dirty="0" smtClean="0"/>
              <a:t>, in which absolutely </a:t>
            </a:r>
            <a:r>
              <a:rPr lang="en-US" sz="2800" b="1" dirty="0" smtClean="0"/>
              <a:t>no kidney </a:t>
            </a:r>
            <a:r>
              <a:rPr lang="en-US" sz="2800" b="1" dirty="0" err="1" smtClean="0"/>
              <a:t>primordium</a:t>
            </a:r>
            <a:r>
              <a:rPr lang="en-US" sz="2800" dirty="0" smtClean="0"/>
              <a:t> exists.</a:t>
            </a:r>
            <a:br>
              <a:rPr lang="en-US" sz="2800" dirty="0" smtClean="0"/>
            </a:br>
            <a:endParaRPr lang="en-US" sz="2800" dirty="0" smtClean="0"/>
          </a:p>
        </p:txBody>
      </p:sp>
      <p:sp>
        <p:nvSpPr>
          <p:cNvPr id="29699"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F819941A-FFF0-482E-98CC-A28ED691C53A}" type="slidenum">
              <a:rPr lang="en-US" smtClean="0"/>
              <a:pPr eaLnBrk="1" hangingPunct="1"/>
              <a:t>11</a:t>
            </a:fld>
            <a:endParaRPr lang="en-US" smtClean="0"/>
          </a:p>
        </p:txBody>
      </p:sp>
    </p:spTree>
    <p:extLst>
      <p:ext uri="{BB962C8B-B14F-4D97-AF65-F5344CB8AC3E}">
        <p14:creationId xmlns:p14="http://schemas.microsoft.com/office/powerpoint/2010/main" val="30884975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circle(in)">
                                      <p:cBhvr>
                                        <p:cTn id="7" dur="2000"/>
                                        <p:tgtEl>
                                          <p:spTgt spid="26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04800" y="304800"/>
            <a:ext cx="8229600" cy="1905000"/>
          </a:xfrm>
        </p:spPr>
        <p:txBody>
          <a:bodyPr>
            <a:normAutofit fontScale="90000"/>
          </a:bodyPr>
          <a:lstStyle/>
          <a:p>
            <a:pPr algn="l">
              <a:defRPr/>
            </a:pPr>
            <a:r>
              <a:rPr lang="en-US" sz="1200" b="1" dirty="0" smtClean="0"/>
              <a:t/>
            </a:r>
            <a:br>
              <a:rPr lang="en-US" sz="1200" b="1" dirty="0" smtClean="0"/>
            </a:br>
            <a:r>
              <a:rPr lang="en-US" sz="1600" b="1" dirty="0" smtClean="0"/>
              <a:t/>
            </a:r>
            <a:br>
              <a:rPr lang="en-US" sz="1600" b="1" dirty="0" smtClean="0"/>
            </a:br>
            <a:r>
              <a:rPr lang="en-US" sz="1600" b="1" dirty="0" smtClean="0">
                <a:solidFill>
                  <a:srgbClr val="FF0000"/>
                </a:solidFill>
                <a:effectLst>
                  <a:outerShdw blurRad="38100" dist="38100" dir="2700000" algn="tl">
                    <a:srgbClr val="000000">
                      <a:alpha val="43137"/>
                    </a:srgbClr>
                  </a:outerShdw>
                </a:effectLst>
              </a:rPr>
              <a:t>Polycystic kidneys:</a:t>
            </a:r>
            <a:r>
              <a:rPr lang="en-US" sz="1200" dirty="0" smtClean="0"/>
              <a:t/>
            </a:r>
            <a:br>
              <a:rPr lang="en-US" sz="1200" dirty="0" smtClean="0"/>
            </a:br>
            <a:r>
              <a:rPr lang="en-US" sz="1200" dirty="0" smtClean="0"/>
              <a:t/>
            </a:r>
            <a:br>
              <a:rPr lang="en-US" sz="1200" dirty="0" smtClean="0"/>
            </a:br>
            <a:r>
              <a:rPr lang="en-US" sz="1600" b="1" dirty="0" smtClean="0"/>
              <a:t>A renal dysplasia must be distinguished from a simple hypoplasia in which the histological structure is normal. Renal dysplasia is characterized by a congenital anomaly of embryonic renal tissue development. The kidneys develop large epithelial cysts that are localized in the renal parenchyma and lead to the loss of the functional tissue, which can end in renal insufficiency.</a:t>
            </a:r>
            <a:br>
              <a:rPr lang="en-US" sz="1600" b="1" dirty="0" smtClean="0"/>
            </a:br>
            <a:endParaRPr lang="en-US" sz="1600" b="1" dirty="0" smtClean="0"/>
          </a:p>
        </p:txBody>
      </p:sp>
      <p:pic>
        <p:nvPicPr>
          <p:cNvPr id="27651" name="Picture 2" descr="polycystic kidne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2133600"/>
            <a:ext cx="7772400" cy="457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0724"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C8ED05BC-4246-4740-8E83-9166552AD909}" type="slidenum">
              <a:rPr lang="en-US" smtClean="0"/>
              <a:pPr eaLnBrk="1" hangingPunct="1"/>
              <a:t>12</a:t>
            </a:fld>
            <a:endParaRPr lang="en-US" smtClean="0"/>
          </a:p>
        </p:txBody>
      </p:sp>
    </p:spTree>
    <p:extLst>
      <p:ext uri="{BB962C8B-B14F-4D97-AF65-F5344CB8AC3E}">
        <p14:creationId xmlns:p14="http://schemas.microsoft.com/office/powerpoint/2010/main" val="7885029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fade">
                                      <p:cBhvr>
                                        <p:cTn id="7" dur="1000"/>
                                        <p:tgtEl>
                                          <p:spTgt spid="27650"/>
                                        </p:tgtEl>
                                      </p:cBhvr>
                                    </p:animEffect>
                                    <p:anim calcmode="lin" valueType="num">
                                      <p:cBhvr>
                                        <p:cTn id="8" dur="1000" fill="hold"/>
                                        <p:tgtEl>
                                          <p:spTgt spid="27650"/>
                                        </p:tgtEl>
                                        <p:attrNameLst>
                                          <p:attrName>ppt_x</p:attrName>
                                        </p:attrNameLst>
                                      </p:cBhvr>
                                      <p:tavLst>
                                        <p:tav tm="0">
                                          <p:val>
                                            <p:strVal val="#ppt_x"/>
                                          </p:val>
                                        </p:tav>
                                        <p:tav tm="100000">
                                          <p:val>
                                            <p:strVal val="#ppt_x"/>
                                          </p:val>
                                        </p:tav>
                                      </p:tavLst>
                                    </p:anim>
                                    <p:anim calcmode="lin" valueType="num">
                                      <p:cBhvr>
                                        <p:cTn id="9" dur="1000" fill="hold"/>
                                        <p:tgtEl>
                                          <p:spTgt spid="27650"/>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26" presetClass="entr" presetSubtype="0" fill="hold" nodeType="clickEffect">
                                  <p:stCondLst>
                                    <p:cond delay="0"/>
                                  </p:stCondLst>
                                  <p:childTnLst>
                                    <p:set>
                                      <p:cBhvr>
                                        <p:cTn id="13" dur="1" fill="hold">
                                          <p:stCondLst>
                                            <p:cond delay="0"/>
                                          </p:stCondLst>
                                        </p:cTn>
                                        <p:tgtEl>
                                          <p:spTgt spid="27651"/>
                                        </p:tgtEl>
                                        <p:attrNameLst>
                                          <p:attrName>style.visibility</p:attrName>
                                        </p:attrNameLst>
                                      </p:cBhvr>
                                      <p:to>
                                        <p:strVal val="visible"/>
                                      </p:to>
                                    </p:set>
                                    <p:animEffect transition="in" filter="wipe(down)">
                                      <p:cBhvr>
                                        <p:cTn id="14" dur="580">
                                          <p:stCondLst>
                                            <p:cond delay="0"/>
                                          </p:stCondLst>
                                        </p:cTn>
                                        <p:tgtEl>
                                          <p:spTgt spid="27651"/>
                                        </p:tgtEl>
                                      </p:cBhvr>
                                    </p:animEffect>
                                    <p:anim calcmode="lin" valueType="num">
                                      <p:cBhvr>
                                        <p:cTn id="15" dur="1822" tmFilter="0,0; 0.14,0.36; 0.43,0.73; 0.71,0.91; 1.0,1.0">
                                          <p:stCondLst>
                                            <p:cond delay="0"/>
                                          </p:stCondLst>
                                        </p:cTn>
                                        <p:tgtEl>
                                          <p:spTgt spid="27651"/>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7651"/>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7651"/>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7651"/>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7651"/>
                                        </p:tgtEl>
                                        <p:attrNameLst>
                                          <p:attrName>ppt_y</p:attrName>
                                        </p:attrNameLst>
                                      </p:cBhvr>
                                      <p:tavLst>
                                        <p:tav tm="0" fmla="#ppt_y-sin(pi*$)/81">
                                          <p:val>
                                            <p:fltVal val="0"/>
                                          </p:val>
                                        </p:tav>
                                        <p:tav tm="100000">
                                          <p:val>
                                            <p:fltVal val="1"/>
                                          </p:val>
                                        </p:tav>
                                      </p:tavLst>
                                    </p:anim>
                                    <p:animScale>
                                      <p:cBhvr>
                                        <p:cTn id="20" dur="26">
                                          <p:stCondLst>
                                            <p:cond delay="650"/>
                                          </p:stCondLst>
                                        </p:cTn>
                                        <p:tgtEl>
                                          <p:spTgt spid="27651"/>
                                        </p:tgtEl>
                                      </p:cBhvr>
                                      <p:to x="100000" y="60000"/>
                                    </p:animScale>
                                    <p:animScale>
                                      <p:cBhvr>
                                        <p:cTn id="21" dur="166" decel="50000">
                                          <p:stCondLst>
                                            <p:cond delay="676"/>
                                          </p:stCondLst>
                                        </p:cTn>
                                        <p:tgtEl>
                                          <p:spTgt spid="27651"/>
                                        </p:tgtEl>
                                      </p:cBhvr>
                                      <p:to x="100000" y="100000"/>
                                    </p:animScale>
                                    <p:animScale>
                                      <p:cBhvr>
                                        <p:cTn id="22" dur="26">
                                          <p:stCondLst>
                                            <p:cond delay="1312"/>
                                          </p:stCondLst>
                                        </p:cTn>
                                        <p:tgtEl>
                                          <p:spTgt spid="27651"/>
                                        </p:tgtEl>
                                      </p:cBhvr>
                                      <p:to x="100000" y="80000"/>
                                    </p:animScale>
                                    <p:animScale>
                                      <p:cBhvr>
                                        <p:cTn id="23" dur="166" decel="50000">
                                          <p:stCondLst>
                                            <p:cond delay="1338"/>
                                          </p:stCondLst>
                                        </p:cTn>
                                        <p:tgtEl>
                                          <p:spTgt spid="27651"/>
                                        </p:tgtEl>
                                      </p:cBhvr>
                                      <p:to x="100000" y="100000"/>
                                    </p:animScale>
                                    <p:animScale>
                                      <p:cBhvr>
                                        <p:cTn id="24" dur="26">
                                          <p:stCondLst>
                                            <p:cond delay="1642"/>
                                          </p:stCondLst>
                                        </p:cTn>
                                        <p:tgtEl>
                                          <p:spTgt spid="27651"/>
                                        </p:tgtEl>
                                      </p:cBhvr>
                                      <p:to x="100000" y="90000"/>
                                    </p:animScale>
                                    <p:animScale>
                                      <p:cBhvr>
                                        <p:cTn id="25" dur="166" decel="50000">
                                          <p:stCondLst>
                                            <p:cond delay="1668"/>
                                          </p:stCondLst>
                                        </p:cTn>
                                        <p:tgtEl>
                                          <p:spTgt spid="27651"/>
                                        </p:tgtEl>
                                      </p:cBhvr>
                                      <p:to x="100000" y="100000"/>
                                    </p:animScale>
                                    <p:animScale>
                                      <p:cBhvr>
                                        <p:cTn id="26" dur="26">
                                          <p:stCondLst>
                                            <p:cond delay="1808"/>
                                          </p:stCondLst>
                                        </p:cTn>
                                        <p:tgtEl>
                                          <p:spTgt spid="27651"/>
                                        </p:tgtEl>
                                      </p:cBhvr>
                                      <p:to x="100000" y="95000"/>
                                    </p:animScale>
                                    <p:animScale>
                                      <p:cBhvr>
                                        <p:cTn id="27" dur="166" decel="50000">
                                          <p:stCondLst>
                                            <p:cond delay="1834"/>
                                          </p:stCondLst>
                                        </p:cTn>
                                        <p:tgtEl>
                                          <p:spTgt spid="2765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normAutofit fontScale="90000"/>
          </a:bodyPr>
          <a:lstStyle/>
          <a:p>
            <a:pPr algn="l">
              <a:defRPr/>
            </a:pPr>
            <a:r>
              <a:rPr lang="en-US" sz="1600" b="1" dirty="0" smtClean="0">
                <a:solidFill>
                  <a:srgbClr val="FF0000"/>
                </a:solidFill>
                <a:effectLst>
                  <a:outerShdw blurRad="38100" dist="38100" dir="2700000" algn="tl">
                    <a:srgbClr val="000000">
                      <a:alpha val="43137"/>
                    </a:srgbClr>
                  </a:outerShdw>
                </a:effectLst>
              </a:rPr>
              <a:t>Vascular anomalies of the kidney:</a:t>
            </a:r>
            <a:r>
              <a:rPr lang="en-US" sz="1600" b="1" dirty="0" smtClean="0"/>
              <a:t/>
            </a:r>
            <a:br>
              <a:rPr lang="en-US" sz="1600" b="1" dirty="0" smtClean="0"/>
            </a:br>
            <a:r>
              <a:rPr lang="en-US" sz="1200" dirty="0" smtClean="0"/>
              <a:t/>
            </a:r>
            <a:br>
              <a:rPr lang="en-US" sz="1200" dirty="0" smtClean="0"/>
            </a:br>
            <a:r>
              <a:rPr lang="en-US" sz="1600" b="1" dirty="0" smtClean="0"/>
              <a:t>There are many arterial and venous variants of the renal blood supply, reflected in the changing blood supply of the migrating kidneys during their development. </a:t>
            </a:r>
            <a:r>
              <a:rPr lang="en-US" sz="1200" dirty="0" smtClean="0"/>
              <a:t/>
            </a:r>
            <a:br>
              <a:rPr lang="en-US" sz="1200" dirty="0" smtClean="0"/>
            </a:br>
            <a:endParaRPr lang="en-US" sz="1200" dirty="0" smtClean="0"/>
          </a:p>
        </p:txBody>
      </p:sp>
      <p:pic>
        <p:nvPicPr>
          <p:cNvPr id="28675" name="Picture 2" descr="http://www.embryology.ch/images/timgurinary/065pathologie/t6h_anomvasc.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676400"/>
            <a:ext cx="3048000" cy="3200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8676" name="Picture 4" descr="http://www.embryology.ch/images/timgurinary/065pathologie/t6i_anomvasc.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1670050"/>
            <a:ext cx="2971800" cy="3206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1749"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AA76178-0559-44DB-9955-2B9FACCD6400}" type="slidenum">
              <a:rPr lang="en-US" smtClean="0"/>
              <a:pPr eaLnBrk="1" hangingPunct="1"/>
              <a:t>13</a:t>
            </a:fld>
            <a:endParaRPr lang="en-US" smtClean="0"/>
          </a:p>
        </p:txBody>
      </p:sp>
    </p:spTree>
    <p:extLst>
      <p:ext uri="{BB962C8B-B14F-4D97-AF65-F5344CB8AC3E}">
        <p14:creationId xmlns:p14="http://schemas.microsoft.com/office/powerpoint/2010/main" val="40064759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arn(inVertical)">
                                      <p:cBhvr>
                                        <p:cTn id="7" dur="500"/>
                                        <p:tgtEl>
                                          <p:spTgt spid="286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nodeType="clickEffect">
                                  <p:stCondLst>
                                    <p:cond delay="0"/>
                                  </p:stCondLst>
                                  <p:childTnLst>
                                    <p:set>
                                      <p:cBhvr>
                                        <p:cTn id="11" dur="1" fill="hold">
                                          <p:stCondLst>
                                            <p:cond delay="0"/>
                                          </p:stCondLst>
                                        </p:cTn>
                                        <p:tgtEl>
                                          <p:spTgt spid="28675"/>
                                        </p:tgtEl>
                                        <p:attrNameLst>
                                          <p:attrName>style.visibility</p:attrName>
                                        </p:attrNameLst>
                                      </p:cBhvr>
                                      <p:to>
                                        <p:strVal val="visible"/>
                                      </p:to>
                                    </p:set>
                                    <p:animEffect transition="in" filter="circle(in)">
                                      <p:cBhvr>
                                        <p:cTn id="12" dur="2000"/>
                                        <p:tgtEl>
                                          <p:spTgt spid="2867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6" presetClass="entr" presetSubtype="16" fill="hold" nodeType="clickEffect">
                                  <p:stCondLst>
                                    <p:cond delay="0"/>
                                  </p:stCondLst>
                                  <p:childTnLst>
                                    <p:set>
                                      <p:cBhvr>
                                        <p:cTn id="16" dur="1" fill="hold">
                                          <p:stCondLst>
                                            <p:cond delay="0"/>
                                          </p:stCondLst>
                                        </p:cTn>
                                        <p:tgtEl>
                                          <p:spTgt spid="28676"/>
                                        </p:tgtEl>
                                        <p:attrNameLst>
                                          <p:attrName>style.visibility</p:attrName>
                                        </p:attrNameLst>
                                      </p:cBhvr>
                                      <p:to>
                                        <p:strVal val="visible"/>
                                      </p:to>
                                    </p:set>
                                    <p:animEffect transition="in" filter="circle(in)">
                                      <p:cBhvr>
                                        <p:cTn id="17" dur="2000"/>
                                        <p:tgtEl>
                                          <p:spTgt spid="286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01638" y="0"/>
            <a:ext cx="8229600" cy="2011363"/>
          </a:xfrm>
        </p:spPr>
        <p:txBody>
          <a:bodyPr/>
          <a:lstStyle/>
          <a:p>
            <a:r>
              <a:rPr lang="en-US" sz="1600" b="1" smtClean="0"/>
              <a:t/>
            </a:r>
            <a:br>
              <a:rPr lang="en-US" sz="1600" b="1" smtClean="0"/>
            </a:br>
            <a:r>
              <a:rPr lang="en-US" sz="1800" b="1" smtClean="0"/>
              <a:t>  </a:t>
            </a:r>
            <a:r>
              <a:rPr lang="en-US" sz="1800" b="1" smtClean="0">
                <a:solidFill>
                  <a:srgbClr val="FF0000"/>
                </a:solidFill>
              </a:rPr>
              <a:t>Congenital ureteral abnormalities</a:t>
            </a:r>
            <a:r>
              <a:rPr lang="en-US" sz="1600" smtClean="0"/>
              <a:t/>
            </a:r>
            <a:br>
              <a:rPr lang="en-US" sz="1600" smtClean="0"/>
            </a:br>
            <a:r>
              <a:rPr lang="en-US" sz="1600" b="1" smtClean="0"/>
              <a:t>Course anomalies of the ureter:</a:t>
            </a:r>
            <a:r>
              <a:rPr lang="en-US" sz="1600" smtClean="0"/>
              <a:t/>
            </a:r>
            <a:br>
              <a:rPr lang="en-US" sz="1600" smtClean="0"/>
            </a:br>
            <a:r>
              <a:rPr lang="en-US" sz="1600" b="1" smtClean="0"/>
              <a:t>Retrocaval / retroiliac ureter:</a:t>
            </a:r>
            <a:r>
              <a:rPr lang="en-US" sz="1600" smtClean="0"/>
              <a:t/>
            </a:r>
            <a:br>
              <a:rPr lang="en-US" sz="1600" smtClean="0"/>
            </a:br>
            <a:r>
              <a:rPr lang="en-US" sz="1600" b="1" smtClean="0"/>
              <a:t>In this abnormality the right ureter traces out an "S" at the L4 level behind the vena cava (retrocaval ureter).</a:t>
            </a:r>
          </a:p>
        </p:txBody>
      </p:sp>
      <p:pic>
        <p:nvPicPr>
          <p:cNvPr id="29699" name="Picture 2" descr="http://www.embryology.ch/images/timgurinary/065pathologie/t6j_retrocav.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9863" y="2286000"/>
            <a:ext cx="3614737" cy="3886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2772"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57311309-9E7D-4E74-8B99-1F4CF1D57A1F}" type="slidenum">
              <a:rPr lang="en-US" smtClean="0"/>
              <a:pPr eaLnBrk="1" hangingPunct="1"/>
              <a:t>14</a:t>
            </a:fld>
            <a:endParaRPr lang="en-US" smtClean="0"/>
          </a:p>
        </p:txBody>
      </p:sp>
    </p:spTree>
    <p:extLst>
      <p:ext uri="{BB962C8B-B14F-4D97-AF65-F5344CB8AC3E}">
        <p14:creationId xmlns:p14="http://schemas.microsoft.com/office/powerpoint/2010/main" val="37862276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698"/>
                                        </p:tgtEl>
                                        <p:attrNameLst>
                                          <p:attrName>style.visibility</p:attrName>
                                        </p:attrNameLst>
                                      </p:cBhvr>
                                      <p:to>
                                        <p:strVal val="visible"/>
                                      </p:to>
                                    </p:set>
                                    <p:anim calcmode="lin" valueType="num">
                                      <p:cBhvr additive="base">
                                        <p:cTn id="7" dur="500" fill="hold"/>
                                        <p:tgtEl>
                                          <p:spTgt spid="29698"/>
                                        </p:tgtEl>
                                        <p:attrNameLst>
                                          <p:attrName>ppt_x</p:attrName>
                                        </p:attrNameLst>
                                      </p:cBhvr>
                                      <p:tavLst>
                                        <p:tav tm="0">
                                          <p:val>
                                            <p:strVal val="#ppt_x"/>
                                          </p:val>
                                        </p:tav>
                                        <p:tav tm="100000">
                                          <p:val>
                                            <p:strVal val="#ppt_x"/>
                                          </p:val>
                                        </p:tav>
                                      </p:tavLst>
                                    </p:anim>
                                    <p:anim calcmode="lin" valueType="num">
                                      <p:cBhvr additive="base">
                                        <p:cTn id="8" dur="500" fill="hold"/>
                                        <p:tgtEl>
                                          <p:spTgt spid="2969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1" presetClass="entr" presetSubtype="1" fill="hold" nodeType="clickEffect">
                                  <p:stCondLst>
                                    <p:cond delay="0"/>
                                  </p:stCondLst>
                                  <p:childTnLst>
                                    <p:set>
                                      <p:cBhvr>
                                        <p:cTn id="12" dur="1" fill="hold">
                                          <p:stCondLst>
                                            <p:cond delay="0"/>
                                          </p:stCondLst>
                                        </p:cTn>
                                        <p:tgtEl>
                                          <p:spTgt spid="29699"/>
                                        </p:tgtEl>
                                        <p:attrNameLst>
                                          <p:attrName>style.visibility</p:attrName>
                                        </p:attrNameLst>
                                      </p:cBhvr>
                                      <p:to>
                                        <p:strVal val="visible"/>
                                      </p:to>
                                    </p:set>
                                    <p:animEffect transition="in" filter="wheel(1)">
                                      <p:cBhvr>
                                        <p:cTn id="13" dur="2000"/>
                                        <p:tgtEl>
                                          <p:spTgt spid="296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sz="1600" b="1" smtClean="0">
                <a:solidFill>
                  <a:srgbClr val="FF0000"/>
                </a:solidFill>
              </a:rPr>
              <a:t>Anomalies of the ureteral diameter</a:t>
            </a:r>
            <a:r>
              <a:rPr lang="en-US" sz="1600" smtClean="0"/>
              <a:t/>
            </a:r>
            <a:br>
              <a:rPr lang="en-US" sz="1600" smtClean="0"/>
            </a:br>
            <a:r>
              <a:rPr lang="en-US" sz="1600" b="1" smtClean="0"/>
              <a:t>Primary megaloureter due to an obstruction:</a:t>
            </a:r>
            <a:r>
              <a:rPr lang="en-US" sz="1600" smtClean="0"/>
              <a:t/>
            </a:r>
            <a:br>
              <a:rPr lang="en-US" sz="1600" smtClean="0"/>
            </a:br>
            <a:r>
              <a:rPr lang="en-US" sz="1600" smtClean="0"/>
              <a:t>The cause of this abnormality is a constriction in the terminal part of the ureter, leading to a dilatation. </a:t>
            </a:r>
          </a:p>
        </p:txBody>
      </p:sp>
      <p:pic>
        <p:nvPicPr>
          <p:cNvPr id="33795" name="Picture 2" descr="http://www.embryology.ch/images/timgurinary/065pathologie/t6k_obstruc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1524000"/>
            <a:ext cx="4267200" cy="441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3796"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D43CC00D-815D-4EC0-AF28-67F8CC35F4B3}" type="slidenum">
              <a:rPr lang="en-US" smtClean="0"/>
              <a:pPr eaLnBrk="1" hangingPunct="1"/>
              <a:t>15</a:t>
            </a:fld>
            <a:endParaRPr lang="en-US" smtClean="0"/>
          </a:p>
        </p:txBody>
      </p:sp>
    </p:spTree>
    <p:extLst>
      <p:ext uri="{BB962C8B-B14F-4D97-AF65-F5344CB8AC3E}">
        <p14:creationId xmlns:p14="http://schemas.microsoft.com/office/powerpoint/2010/main" val="28733556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274638"/>
            <a:ext cx="8229600" cy="1096962"/>
          </a:xfrm>
        </p:spPr>
        <p:txBody>
          <a:bodyPr>
            <a:normAutofit fontScale="90000"/>
          </a:bodyPr>
          <a:lstStyle/>
          <a:p>
            <a:r>
              <a:rPr lang="en-US" sz="1600" b="1" smtClean="0">
                <a:solidFill>
                  <a:srgbClr val="FF0000"/>
                </a:solidFill>
              </a:rPr>
              <a:t>Abnormal number of ureters</a:t>
            </a:r>
            <a:r>
              <a:rPr lang="en-US" sz="1600" b="1" smtClean="0"/>
              <a:t/>
            </a:r>
            <a:br>
              <a:rPr lang="en-US" sz="1600" b="1" smtClean="0"/>
            </a:br>
            <a:r>
              <a:rPr lang="en-US" sz="1600" smtClean="0"/>
              <a:t>Disorders in the number of ureters belong to the most frequent anomalies of the urinary tract, whereby they are often asymptomatic. They arise from a premature branching of the ureter bud.</a:t>
            </a:r>
            <a:br>
              <a:rPr lang="en-US" sz="1600" smtClean="0"/>
            </a:br>
            <a:endParaRPr lang="en-US" sz="1600" smtClean="0"/>
          </a:p>
        </p:txBody>
      </p:sp>
      <p:pic>
        <p:nvPicPr>
          <p:cNvPr id="31747" name="Picture 2" descr="http://www.embryology.ch/images/timgurinary/065pathologie/t6l_duplicpar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1295400"/>
            <a:ext cx="3733800" cy="441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4820"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6A036EFE-1D4D-45FA-8A49-125ADB448BE0}" type="slidenum">
              <a:rPr lang="en-US" smtClean="0"/>
              <a:pPr eaLnBrk="1" hangingPunct="1"/>
              <a:t>16</a:t>
            </a:fld>
            <a:endParaRPr lang="en-US" smtClean="0"/>
          </a:p>
        </p:txBody>
      </p:sp>
    </p:spTree>
    <p:extLst>
      <p:ext uri="{BB962C8B-B14F-4D97-AF65-F5344CB8AC3E}">
        <p14:creationId xmlns:p14="http://schemas.microsoft.com/office/powerpoint/2010/main" val="34568891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additive="base">
                                        <p:cTn id="7" dur="500" fill="hold"/>
                                        <p:tgtEl>
                                          <p:spTgt spid="31746"/>
                                        </p:tgtEl>
                                        <p:attrNameLst>
                                          <p:attrName>ppt_x</p:attrName>
                                        </p:attrNameLst>
                                      </p:cBhvr>
                                      <p:tavLst>
                                        <p:tav tm="0">
                                          <p:val>
                                            <p:strVal val="#ppt_x"/>
                                          </p:val>
                                        </p:tav>
                                        <p:tav tm="100000">
                                          <p:val>
                                            <p:strVal val="#ppt_x"/>
                                          </p:val>
                                        </p:tav>
                                      </p:tavLst>
                                    </p:anim>
                                    <p:anim calcmode="lin" valueType="num">
                                      <p:cBhvr additive="base">
                                        <p:cTn id="8" dur="500" fill="hold"/>
                                        <p:tgtEl>
                                          <p:spTgt spid="3174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1" presetClass="entr" presetSubtype="1" fill="hold" nodeType="clickEffect">
                                  <p:stCondLst>
                                    <p:cond delay="0"/>
                                  </p:stCondLst>
                                  <p:childTnLst>
                                    <p:set>
                                      <p:cBhvr>
                                        <p:cTn id="12" dur="1" fill="hold">
                                          <p:stCondLst>
                                            <p:cond delay="0"/>
                                          </p:stCondLst>
                                        </p:cTn>
                                        <p:tgtEl>
                                          <p:spTgt spid="31747"/>
                                        </p:tgtEl>
                                        <p:attrNameLst>
                                          <p:attrName>style.visibility</p:attrName>
                                        </p:attrNameLst>
                                      </p:cBhvr>
                                      <p:to>
                                        <p:strVal val="visible"/>
                                      </p:to>
                                    </p:set>
                                    <p:animEffect transition="in" filter="wheel(1)">
                                      <p:cBhvr>
                                        <p:cTn id="13" dur="2000"/>
                                        <p:tgtEl>
                                          <p:spTgt spid="317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z="1600" b="1" smtClean="0">
                <a:solidFill>
                  <a:srgbClr val="FF0000"/>
                </a:solidFill>
              </a:rPr>
              <a:t>Complete doubling:</a:t>
            </a:r>
            <a:r>
              <a:rPr lang="en-US" sz="1600" b="1" smtClean="0"/>
              <a:t/>
            </a:r>
            <a:br>
              <a:rPr lang="en-US" sz="1600" b="1" smtClean="0"/>
            </a:br>
            <a:r>
              <a:rPr lang="en-US" sz="1600" b="1" smtClean="0"/>
              <a:t>Here a complete doubling of the ureters with a second renal pelvis is involved. The ureters empty into the bladder.</a:t>
            </a:r>
          </a:p>
        </p:txBody>
      </p:sp>
      <p:pic>
        <p:nvPicPr>
          <p:cNvPr id="32771" name="Picture 2" descr="http://www.embryology.ch/images/timgurinary/065pathologie/t6m_dupliccompl.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600200"/>
            <a:ext cx="3886200" cy="449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5844"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2C0AEBB-3E42-4A5F-B4C4-CA5B6DBD645A}" type="slidenum">
              <a:rPr lang="en-US" smtClean="0"/>
              <a:pPr eaLnBrk="1" hangingPunct="1"/>
              <a:t>17</a:t>
            </a:fld>
            <a:endParaRPr lang="en-US" smtClean="0"/>
          </a:p>
        </p:txBody>
      </p:sp>
    </p:spTree>
    <p:extLst>
      <p:ext uri="{BB962C8B-B14F-4D97-AF65-F5344CB8AC3E}">
        <p14:creationId xmlns:p14="http://schemas.microsoft.com/office/powerpoint/2010/main" val="33552067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fade">
                                      <p:cBhvr>
                                        <p:cTn id="7" dur="1000"/>
                                        <p:tgtEl>
                                          <p:spTgt spid="32770"/>
                                        </p:tgtEl>
                                      </p:cBhvr>
                                    </p:animEffect>
                                    <p:anim calcmode="lin" valueType="num">
                                      <p:cBhvr>
                                        <p:cTn id="8" dur="1000" fill="hold"/>
                                        <p:tgtEl>
                                          <p:spTgt spid="32770"/>
                                        </p:tgtEl>
                                        <p:attrNameLst>
                                          <p:attrName>ppt_x</p:attrName>
                                        </p:attrNameLst>
                                      </p:cBhvr>
                                      <p:tavLst>
                                        <p:tav tm="0">
                                          <p:val>
                                            <p:strVal val="#ppt_x"/>
                                          </p:val>
                                        </p:tav>
                                        <p:tav tm="100000">
                                          <p:val>
                                            <p:strVal val="#ppt_x"/>
                                          </p:val>
                                        </p:tav>
                                      </p:tavLst>
                                    </p:anim>
                                    <p:anim calcmode="lin" valueType="num">
                                      <p:cBhvr>
                                        <p:cTn id="9" dur="1000" fill="hold"/>
                                        <p:tgtEl>
                                          <p:spTgt spid="32770"/>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21" presetClass="entr" presetSubtype="1" fill="hold" nodeType="clickEffect">
                                  <p:stCondLst>
                                    <p:cond delay="0"/>
                                  </p:stCondLst>
                                  <p:childTnLst>
                                    <p:set>
                                      <p:cBhvr>
                                        <p:cTn id="13" dur="1" fill="hold">
                                          <p:stCondLst>
                                            <p:cond delay="0"/>
                                          </p:stCondLst>
                                        </p:cTn>
                                        <p:tgtEl>
                                          <p:spTgt spid="32771"/>
                                        </p:tgtEl>
                                        <p:attrNameLst>
                                          <p:attrName>style.visibility</p:attrName>
                                        </p:attrNameLst>
                                      </p:cBhvr>
                                      <p:to>
                                        <p:strVal val="visible"/>
                                      </p:to>
                                    </p:set>
                                    <p:animEffect transition="in" filter="wheel(1)">
                                      <p:cBhvr>
                                        <p:cTn id="14" dur="2000"/>
                                        <p:tgtEl>
                                          <p:spTgt spid="327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0" y="457200"/>
            <a:ext cx="9144000" cy="2590800"/>
          </a:xfrm>
        </p:spPr>
        <p:txBody>
          <a:bodyPr>
            <a:normAutofit/>
          </a:bodyPr>
          <a:lstStyle/>
          <a:p>
            <a:r>
              <a:rPr lang="en-US" b="1" dirty="0" err="1" smtClean="0"/>
              <a:t>Exstrophy</a:t>
            </a:r>
            <a:r>
              <a:rPr lang="en-US" b="1" dirty="0" smtClean="0"/>
              <a:t> of the bladder  is a ventral body wall defect in which the bladder mucosa is exposed (occurs 2/100,000). </a:t>
            </a:r>
          </a:p>
          <a:p>
            <a:r>
              <a:rPr lang="en-US" b="1" dirty="0" err="1" smtClean="0"/>
              <a:t>Epispadias</a:t>
            </a:r>
            <a:r>
              <a:rPr lang="en-US" b="1" dirty="0" smtClean="0"/>
              <a:t> is a constant feature . </a:t>
            </a:r>
          </a:p>
          <a:p>
            <a:r>
              <a:rPr lang="en-US" b="1" dirty="0" err="1" smtClean="0"/>
              <a:t>Exstrophy</a:t>
            </a:r>
            <a:r>
              <a:rPr lang="en-US" b="1" dirty="0" smtClean="0"/>
              <a:t> of the bladder is due to  lack of </a:t>
            </a:r>
            <a:r>
              <a:rPr lang="en-US" b="1" dirty="0" err="1" smtClean="0"/>
              <a:t>mesodermal</a:t>
            </a:r>
            <a:r>
              <a:rPr lang="en-US" b="1" dirty="0" smtClean="0"/>
              <a:t> migration between the umbilicus and genital tubercle. </a:t>
            </a:r>
            <a:endParaRPr lang="en-US" b="1" dirty="0"/>
          </a:p>
        </p:txBody>
      </p:sp>
      <p:pic>
        <p:nvPicPr>
          <p:cNvPr id="4098" name="Picture 2"/>
          <p:cNvPicPr>
            <a:picLocks noGrp="1" noChangeAspect="1" noChangeArrowheads="1"/>
          </p:cNvPicPr>
          <p:nvPr>
            <p:ph sz="half" idx="2"/>
          </p:nvPr>
        </p:nvPicPr>
        <p:blipFill>
          <a:blip r:embed="rId2" cstate="print"/>
          <a:srcRect l="13182" t="25490" r="4519" b="5882"/>
          <a:stretch>
            <a:fillRect/>
          </a:stretch>
        </p:blipFill>
        <p:spPr bwMode="auto">
          <a:xfrm>
            <a:off x="914400" y="2895600"/>
            <a:ext cx="7239000" cy="3733800"/>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E694CA5D-BB94-4F6C-B31C-3626038C77CF}" type="slidenum">
              <a:rPr lang="en-US" smtClean="0"/>
              <a:pPr/>
              <a:t>2</a:t>
            </a:fld>
            <a:endParaRPr lang="en-US"/>
          </a:p>
        </p:txBody>
      </p:sp>
    </p:spTree>
    <p:extLst>
      <p:ext uri="{BB962C8B-B14F-4D97-AF65-F5344CB8AC3E}">
        <p14:creationId xmlns:p14="http://schemas.microsoft.com/office/powerpoint/2010/main" val="3297336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1920" y="200300"/>
            <a:ext cx="4803050" cy="6457399"/>
          </a:xfrm>
          <a:prstGeom prst="rect">
            <a:avLst/>
          </a:prstGeom>
        </p:spPr>
      </p:pic>
      <p:sp>
        <p:nvSpPr>
          <p:cNvPr id="6" name="Rectangle 5"/>
          <p:cNvSpPr/>
          <p:nvPr/>
        </p:nvSpPr>
        <p:spPr>
          <a:xfrm>
            <a:off x="467544" y="2998586"/>
            <a:ext cx="2736070" cy="369332"/>
          </a:xfrm>
          <a:prstGeom prst="rect">
            <a:avLst/>
          </a:prstGeom>
        </p:spPr>
        <p:txBody>
          <a:bodyPr wrap="none">
            <a:spAutoFit/>
          </a:bodyPr>
          <a:lstStyle/>
          <a:p>
            <a:r>
              <a:rPr lang="en-US" b="1" dirty="0"/>
              <a:t>Exstrophy of the cloaca</a:t>
            </a:r>
            <a:endParaRPr lang="en-US" dirty="0"/>
          </a:p>
        </p:txBody>
      </p:sp>
    </p:spTree>
    <p:extLst>
      <p:ext uri="{BB962C8B-B14F-4D97-AF65-F5344CB8AC3E}">
        <p14:creationId xmlns:p14="http://schemas.microsoft.com/office/powerpoint/2010/main" val="31707168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0"/>
            <a:ext cx="8229600" cy="1905000"/>
          </a:xfrm>
        </p:spPr>
        <p:txBody>
          <a:bodyPr/>
          <a:lstStyle/>
          <a:p>
            <a:pPr algn="l">
              <a:defRPr/>
            </a:pPr>
            <a:r>
              <a:rPr lang="en-US" sz="1800" b="1" dirty="0" smtClean="0">
                <a:solidFill>
                  <a:srgbClr val="FF0000"/>
                </a:solidFill>
              </a:rPr>
              <a:t>                                Disorder of the number of kidneys </a:t>
            </a:r>
            <a:r>
              <a:rPr lang="en-US" sz="1800" b="1" dirty="0" smtClean="0">
                <a:latin typeface="+mn-lt"/>
              </a:rPr>
              <a:t/>
            </a:r>
            <a:br>
              <a:rPr lang="en-US" sz="1800" b="1" dirty="0" smtClean="0">
                <a:latin typeface="+mn-lt"/>
              </a:rPr>
            </a:br>
            <a:r>
              <a:rPr lang="en-US" sz="1800" b="1" dirty="0" smtClean="0">
                <a:latin typeface="+mn-lt"/>
              </a:rPr>
              <a:t>Renal agenesis:</a:t>
            </a:r>
            <a:br>
              <a:rPr lang="en-US" sz="1800" b="1" dirty="0" smtClean="0">
                <a:latin typeface="+mn-lt"/>
              </a:rPr>
            </a:br>
            <a:r>
              <a:rPr lang="en-US" sz="1800" b="1" dirty="0" smtClean="0">
                <a:latin typeface="+mn-lt"/>
              </a:rPr>
              <a:t>Renal </a:t>
            </a:r>
            <a:r>
              <a:rPr lang="en-US" sz="1800" b="1" dirty="0" err="1" smtClean="0">
                <a:latin typeface="+mn-lt"/>
              </a:rPr>
              <a:t>agenesia</a:t>
            </a:r>
            <a:r>
              <a:rPr lang="en-US" sz="1800" b="1" dirty="0" smtClean="0">
                <a:latin typeface="+mn-lt"/>
              </a:rPr>
              <a:t> can occur </a:t>
            </a:r>
            <a:r>
              <a:rPr lang="en-US" sz="1800" b="1" dirty="0" err="1" smtClean="0">
                <a:latin typeface="+mn-lt"/>
              </a:rPr>
              <a:t>uni</a:t>
            </a:r>
            <a:r>
              <a:rPr lang="en-US" sz="1800" b="1" dirty="0" smtClean="0">
                <a:latin typeface="+mn-lt"/>
              </a:rPr>
              <a:t>- or bilaterally, isolated or combined with other abnormalities (1/4 of all renal </a:t>
            </a:r>
            <a:r>
              <a:rPr lang="en-US" sz="1800" b="1" dirty="0" err="1" smtClean="0">
                <a:latin typeface="+mn-lt"/>
              </a:rPr>
              <a:t>agenesias</a:t>
            </a:r>
            <a:r>
              <a:rPr lang="en-US" sz="1800" b="1" dirty="0" smtClean="0">
                <a:latin typeface="+mn-lt"/>
              </a:rPr>
              <a:t> are associated with genital abnormalities, </a:t>
            </a:r>
            <a:endParaRPr lang="en-US" sz="1800" dirty="0">
              <a:latin typeface="+mn-lt"/>
            </a:endParaRPr>
          </a:p>
        </p:txBody>
      </p:sp>
      <p:pic>
        <p:nvPicPr>
          <p:cNvPr id="19459" name="Picture 2" descr="http://www.embryology.ch/images/timgurinary/065pathologie/t6a_agenesie.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1752600"/>
            <a:ext cx="4800600" cy="5105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2532"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1CA57DC-F312-4761-9EDA-FEA91F484999}" type="slidenum">
              <a:rPr lang="en-US" smtClean="0"/>
              <a:pPr eaLnBrk="1" hangingPunct="1"/>
              <a:t>4</a:t>
            </a:fld>
            <a:endParaRPr lang="en-US" smtClean="0"/>
          </a:p>
        </p:txBody>
      </p:sp>
    </p:spTree>
    <p:extLst>
      <p:ext uri="{BB962C8B-B14F-4D97-AF65-F5344CB8AC3E}">
        <p14:creationId xmlns:p14="http://schemas.microsoft.com/office/powerpoint/2010/main" val="33758372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9459"/>
                                        </p:tgtEl>
                                        <p:attrNameLst>
                                          <p:attrName>style.visibility</p:attrName>
                                        </p:attrNameLst>
                                      </p:cBhvr>
                                      <p:to>
                                        <p:strVal val="visible"/>
                                      </p:to>
                                    </p:set>
                                    <p:animEffect transition="in" filter="fade">
                                      <p:cBhvr>
                                        <p:cTn id="7" dur="1000"/>
                                        <p:tgtEl>
                                          <p:spTgt spid="19459"/>
                                        </p:tgtEl>
                                      </p:cBhvr>
                                    </p:animEffect>
                                    <p:anim calcmode="lin" valueType="num">
                                      <p:cBhvr>
                                        <p:cTn id="8" dur="1000" fill="hold"/>
                                        <p:tgtEl>
                                          <p:spTgt spid="19459"/>
                                        </p:tgtEl>
                                        <p:attrNameLst>
                                          <p:attrName>ppt_x</p:attrName>
                                        </p:attrNameLst>
                                      </p:cBhvr>
                                      <p:tavLst>
                                        <p:tav tm="0">
                                          <p:val>
                                            <p:strVal val="#ppt_x"/>
                                          </p:val>
                                        </p:tav>
                                        <p:tav tm="100000">
                                          <p:val>
                                            <p:strVal val="#ppt_x"/>
                                          </p:val>
                                        </p:tav>
                                      </p:tavLst>
                                    </p:anim>
                                    <p:anim calcmode="lin" valueType="num">
                                      <p:cBhvr>
                                        <p:cTn id="9" dur="1000" fill="hold"/>
                                        <p:tgtEl>
                                          <p:spTgt spid="19459"/>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heel(1)">
                                      <p:cBhvr>
                                        <p:cTn id="14"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3"/>
          <p:cNvSpPr>
            <a:spLocks noGrp="1"/>
          </p:cNvSpPr>
          <p:nvPr>
            <p:ph type="title"/>
          </p:nvPr>
        </p:nvSpPr>
        <p:spPr>
          <a:xfrm>
            <a:off x="0" y="304800"/>
            <a:ext cx="9144000" cy="1477963"/>
          </a:xfrm>
        </p:spPr>
        <p:txBody>
          <a:bodyPr/>
          <a:lstStyle/>
          <a:p>
            <a:r>
              <a:rPr lang="en-US" sz="1800" b="1" smtClean="0">
                <a:solidFill>
                  <a:srgbClr val="FF0000"/>
                </a:solidFill>
              </a:rPr>
              <a:t>Too many kidneys (doubling) </a:t>
            </a:r>
            <a:r>
              <a:rPr lang="en-US" sz="1800" smtClean="0"/>
              <a:t/>
            </a:r>
            <a:br>
              <a:rPr lang="en-US" sz="1800" smtClean="0"/>
            </a:br>
            <a:r>
              <a:rPr lang="en-US" sz="1800" smtClean="0"/>
              <a:t/>
            </a:r>
            <a:br>
              <a:rPr lang="en-US" sz="1800" smtClean="0"/>
            </a:br>
            <a:r>
              <a:rPr lang="en-US" sz="1800" smtClean="0"/>
              <a:t>This congenital anomaly is </a:t>
            </a:r>
            <a:r>
              <a:rPr lang="en-US" sz="1800" b="1" smtClean="0"/>
              <a:t>extremely </a:t>
            </a:r>
            <a:r>
              <a:rPr lang="en-US" sz="1800" smtClean="0"/>
              <a:t>rare. Involved is an </a:t>
            </a:r>
            <a:r>
              <a:rPr lang="en-US" sz="1800" b="1" smtClean="0"/>
              <a:t>independent kidney</a:t>
            </a:r>
            <a:r>
              <a:rPr lang="en-US" sz="1800" smtClean="0"/>
              <a:t> with its own vascular supply, a capsule and its own urinary tract. The cause is a very </a:t>
            </a:r>
            <a:r>
              <a:rPr lang="en-US" sz="1800" b="1" smtClean="0"/>
              <a:t>early division of the ureter bud.</a:t>
            </a:r>
            <a:endParaRPr lang="en-US" sz="1800" smtClean="0"/>
          </a:p>
        </p:txBody>
      </p:sp>
      <p:pic>
        <p:nvPicPr>
          <p:cNvPr id="20483" name="Picture 2" descr="http://www.embryology.ch/images/timgurinary/065pathologie/t6b_surnum.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1828800"/>
            <a:ext cx="3657600" cy="3657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3556"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DE4B1EA8-FDEC-4A67-BAF5-EDF368E1CBFD}" type="slidenum">
              <a:rPr lang="en-US" smtClean="0"/>
              <a:pPr eaLnBrk="1" hangingPunct="1"/>
              <a:t>5</a:t>
            </a:fld>
            <a:endParaRPr lang="en-US" smtClean="0"/>
          </a:p>
        </p:txBody>
      </p:sp>
    </p:spTree>
    <p:extLst>
      <p:ext uri="{BB962C8B-B14F-4D97-AF65-F5344CB8AC3E}">
        <p14:creationId xmlns:p14="http://schemas.microsoft.com/office/powerpoint/2010/main" val="9903011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ppt_x"/>
                                          </p:val>
                                        </p:tav>
                                        <p:tav tm="100000">
                                          <p:val>
                                            <p:strVal val="#ppt_x"/>
                                          </p:val>
                                        </p:tav>
                                      </p:tavLst>
                                    </p:anim>
                                    <p:anim calcmode="lin" valueType="num">
                                      <p:cBhvr additive="base">
                                        <p:cTn id="8" dur="500" fill="hold"/>
                                        <p:tgtEl>
                                          <p:spTgt spid="2048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5" presetClass="entr" presetSubtype="0" fill="hold" nodeType="clickEffect">
                                  <p:stCondLst>
                                    <p:cond delay="0"/>
                                  </p:stCondLst>
                                  <p:childTnLst>
                                    <p:set>
                                      <p:cBhvr>
                                        <p:cTn id="12" dur="1" fill="hold">
                                          <p:stCondLst>
                                            <p:cond delay="0"/>
                                          </p:stCondLst>
                                        </p:cTn>
                                        <p:tgtEl>
                                          <p:spTgt spid="20483"/>
                                        </p:tgtEl>
                                        <p:attrNameLst>
                                          <p:attrName>style.visibility</p:attrName>
                                        </p:attrNameLst>
                                      </p:cBhvr>
                                      <p:to>
                                        <p:strVal val="visible"/>
                                      </p:to>
                                    </p:set>
                                    <p:animEffect transition="in" filter="fade">
                                      <p:cBhvr>
                                        <p:cTn id="13" dur="2000"/>
                                        <p:tgtEl>
                                          <p:spTgt spid="20483"/>
                                        </p:tgtEl>
                                      </p:cBhvr>
                                    </p:animEffect>
                                    <p:anim calcmode="lin" valueType="num">
                                      <p:cBhvr>
                                        <p:cTn id="14" dur="2000" fill="hold"/>
                                        <p:tgtEl>
                                          <p:spTgt spid="20483"/>
                                        </p:tgtEl>
                                        <p:attrNameLst>
                                          <p:attrName>ppt_w</p:attrName>
                                        </p:attrNameLst>
                                      </p:cBhvr>
                                      <p:tavLst>
                                        <p:tav tm="0" fmla="#ppt_w*sin(2.5*pi*$)">
                                          <p:val>
                                            <p:fltVal val="0"/>
                                          </p:val>
                                        </p:tav>
                                        <p:tav tm="100000">
                                          <p:val>
                                            <p:fltVal val="1"/>
                                          </p:val>
                                        </p:tav>
                                      </p:tavLst>
                                    </p:anim>
                                    <p:anim calcmode="lin" valueType="num">
                                      <p:cBhvr>
                                        <p:cTn id="15" dur="2000" fill="hold"/>
                                        <p:tgtEl>
                                          <p:spTgt spid="2048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76200"/>
            <a:ext cx="8229600" cy="2362200"/>
          </a:xfrm>
        </p:spPr>
        <p:txBody>
          <a:bodyPr/>
          <a:lstStyle/>
          <a:p>
            <a:r>
              <a:rPr lang="en-US" sz="1800" b="1" smtClean="0">
                <a:solidFill>
                  <a:srgbClr val="FF0000"/>
                </a:solidFill>
              </a:rPr>
              <a:t>Rotational anomalis </a:t>
            </a:r>
            <a:r>
              <a:rPr lang="en-US" sz="1200" b="1" smtClean="0"/>
              <a:t/>
            </a:r>
            <a:br>
              <a:rPr lang="en-US" sz="1200" b="1" smtClean="0"/>
            </a:br>
            <a:r>
              <a:rPr lang="en-US" sz="1400" smtClean="0"/>
              <a:t/>
            </a:r>
            <a:br>
              <a:rPr lang="en-US" sz="1400" smtClean="0"/>
            </a:br>
            <a:r>
              <a:rPr lang="en-US" sz="1600" b="1" smtClean="0"/>
              <a:t>This anomaly is relatively frequent. One speaks of a malrotation if the pyelo-ureteral connection is oriented ventrally (missing rotation), dorsally (rotation of more than 90°) or laterally (inverse rotation). The kidney and urinary tract are here anatomically and histologically normal. Sometimes, though, one observes anomalies in the connections between ureter and renal pelvis, which can lead to a hydronephrosis </a:t>
            </a:r>
          </a:p>
        </p:txBody>
      </p:sp>
      <p:pic>
        <p:nvPicPr>
          <p:cNvPr id="21507" name="Picture 2" descr="http://www.embryology.ch/images/timgurinary/065pathologie/t6c_anomrota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2286000"/>
            <a:ext cx="4572000" cy="434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4580"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490A96A-7C27-410C-874E-CFF5C343A823}" type="slidenum">
              <a:rPr lang="en-US" smtClean="0"/>
              <a:pPr eaLnBrk="1" hangingPunct="1"/>
              <a:t>6</a:t>
            </a:fld>
            <a:endParaRPr lang="en-US" smtClean="0"/>
          </a:p>
        </p:txBody>
      </p:sp>
    </p:spTree>
    <p:extLst>
      <p:ext uri="{BB962C8B-B14F-4D97-AF65-F5344CB8AC3E}">
        <p14:creationId xmlns:p14="http://schemas.microsoft.com/office/powerpoint/2010/main" val="4666367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circle(in)">
                                      <p:cBhvr>
                                        <p:cTn id="7" dur="2000"/>
                                        <p:tgtEl>
                                          <p:spTgt spid="2150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1" fill="hold" nodeType="clickEffect">
                                  <p:stCondLst>
                                    <p:cond delay="0"/>
                                  </p:stCondLst>
                                  <p:childTnLst>
                                    <p:set>
                                      <p:cBhvr>
                                        <p:cTn id="11" dur="1" fill="hold">
                                          <p:stCondLst>
                                            <p:cond delay="0"/>
                                          </p:stCondLst>
                                        </p:cTn>
                                        <p:tgtEl>
                                          <p:spTgt spid="21507"/>
                                        </p:tgtEl>
                                        <p:attrNameLst>
                                          <p:attrName>style.visibility</p:attrName>
                                        </p:attrNameLst>
                                      </p:cBhvr>
                                      <p:to>
                                        <p:strVal val="visible"/>
                                      </p:to>
                                    </p:set>
                                    <p:animEffect transition="in" filter="wheel(1)">
                                      <p:cBhvr>
                                        <p:cTn id="12" dur="2000"/>
                                        <p:tgtEl>
                                          <p:spTgt spid="21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fontScale="90000"/>
          </a:bodyPr>
          <a:lstStyle/>
          <a:p>
            <a:r>
              <a:rPr lang="en-US" sz="1200" b="1" smtClean="0"/>
              <a:t/>
            </a:r>
            <a:br>
              <a:rPr lang="en-US" sz="1200" b="1" smtClean="0"/>
            </a:br>
            <a:r>
              <a:rPr lang="en-US" sz="1200" b="1" smtClean="0"/>
              <a:t/>
            </a:r>
            <a:br>
              <a:rPr lang="en-US" sz="1200" b="1" smtClean="0"/>
            </a:br>
            <a:r>
              <a:rPr lang="en-US" sz="1800" b="1" smtClean="0">
                <a:solidFill>
                  <a:srgbClr val="FF0000"/>
                </a:solidFill>
              </a:rPr>
              <a:t>Disorder of the ascent of the kidneys or ectopic kidneys</a:t>
            </a:r>
            <a:br>
              <a:rPr lang="en-US" sz="1800" b="1" smtClean="0">
                <a:solidFill>
                  <a:srgbClr val="FF0000"/>
                </a:solidFill>
              </a:rPr>
            </a:br>
            <a:r>
              <a:rPr lang="en-US" sz="1200" smtClean="0"/>
              <a:t/>
            </a:r>
            <a:br>
              <a:rPr lang="en-US" sz="1200" smtClean="0"/>
            </a:br>
            <a:r>
              <a:rPr lang="en-US" sz="1600" b="1" smtClean="0"/>
              <a:t>A kidney is ectopic when, without ptosis, it does not lie in the lumbar fossa. The ectopia is the result of an incomplete or missing ascent. It can occur in the upper or lower region (pelvic kidney) or even crossed.</a:t>
            </a:r>
            <a:r>
              <a:rPr lang="en-US" sz="1600" smtClean="0"/>
              <a:t/>
            </a:r>
            <a:br>
              <a:rPr lang="en-US" sz="1600" smtClean="0"/>
            </a:br>
            <a:endParaRPr lang="en-US" sz="1600" smtClean="0"/>
          </a:p>
        </p:txBody>
      </p:sp>
      <p:pic>
        <p:nvPicPr>
          <p:cNvPr id="22531" name="Picture 2" descr="http://www.embryology.ch/images/timgurinary/065pathologie/t6e_ectopiba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1600200"/>
            <a:ext cx="3505200" cy="441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5604"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2E34BAE-5ACF-4AC4-B345-B0110D6882BE}" type="slidenum">
              <a:rPr lang="en-US" smtClean="0"/>
              <a:pPr eaLnBrk="1" hangingPunct="1"/>
              <a:t>7</a:t>
            </a:fld>
            <a:endParaRPr lang="en-US" smtClean="0"/>
          </a:p>
        </p:txBody>
      </p:sp>
    </p:spTree>
    <p:extLst>
      <p:ext uri="{BB962C8B-B14F-4D97-AF65-F5344CB8AC3E}">
        <p14:creationId xmlns:p14="http://schemas.microsoft.com/office/powerpoint/2010/main" val="24261867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nodeType="clickEffect">
                                  <p:stCondLst>
                                    <p:cond delay="0"/>
                                  </p:stCondLst>
                                  <p:childTnLst>
                                    <p:set>
                                      <p:cBhvr>
                                        <p:cTn id="6" dur="1" fill="hold">
                                          <p:stCondLst>
                                            <p:cond delay="0"/>
                                          </p:stCondLst>
                                        </p:cTn>
                                        <p:tgtEl>
                                          <p:spTgt spid="22531"/>
                                        </p:tgtEl>
                                        <p:attrNameLst>
                                          <p:attrName>style.visibility</p:attrName>
                                        </p:attrNameLst>
                                      </p:cBhvr>
                                      <p:to>
                                        <p:strVal val="visible"/>
                                      </p:to>
                                    </p:set>
                                    <p:animEffect transition="in" filter="wheel(1)">
                                      <p:cBhvr>
                                        <p:cTn id="7" dur="2000"/>
                                        <p:tgtEl>
                                          <p:spTgt spid="22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7533-8-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77788"/>
            <a:ext cx="6705600" cy="6780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6627"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8F5697E1-47E4-4E11-B58D-4CC0BDE7BF72}" type="slidenum">
              <a:rPr lang="en-US" smtClean="0"/>
              <a:pPr eaLnBrk="1" hangingPunct="1"/>
              <a:t>8</a:t>
            </a:fld>
            <a:endParaRPr lang="en-US" smtClean="0"/>
          </a:p>
        </p:txBody>
      </p:sp>
    </p:spTree>
    <p:extLst>
      <p:ext uri="{BB962C8B-B14F-4D97-AF65-F5344CB8AC3E}">
        <p14:creationId xmlns:p14="http://schemas.microsoft.com/office/powerpoint/2010/main" val="7509589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nodeType="click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wheel(1)">
                                      <p:cBhvr>
                                        <p:cTn id="7" dur="2000"/>
                                        <p:tgtEl>
                                          <p:spTgt spid="23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95300" y="412750"/>
            <a:ext cx="8229600" cy="1143000"/>
          </a:xfrm>
        </p:spPr>
        <p:txBody>
          <a:bodyPr/>
          <a:lstStyle/>
          <a:p>
            <a:r>
              <a:rPr lang="en-US" sz="1600" b="1" smtClean="0"/>
              <a:t>In a crossed ectopia a kidney migrates to the other side. Its ureter crosses the midline and inserts normally into the bladder. The crossed ectopia can occur unilaterally or bilaterally. In the case of a unilateral crossed ectopia a fusion of the two kidneys often occurs. Ectopias are normally asymptomatic</a:t>
            </a:r>
            <a:r>
              <a:rPr lang="en-US" sz="1200" smtClean="0"/>
              <a:t>.</a:t>
            </a:r>
          </a:p>
        </p:txBody>
      </p:sp>
      <p:pic>
        <p:nvPicPr>
          <p:cNvPr id="24579" name="Picture 2" descr="http://www.embryology.ch/images/timgurinary/065pathologie/t6e_ectocroi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1709738"/>
            <a:ext cx="44958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652"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C661845-15C7-4F21-AAEA-07398AD11327}" type="slidenum">
              <a:rPr lang="en-US" smtClean="0"/>
              <a:pPr eaLnBrk="1" hangingPunct="1"/>
              <a:t>9</a:t>
            </a:fld>
            <a:endParaRPr lang="en-US" smtClean="0"/>
          </a:p>
        </p:txBody>
      </p:sp>
      <p:sp>
        <p:nvSpPr>
          <p:cNvPr id="27653" name="Rectangle 1"/>
          <p:cNvSpPr>
            <a:spLocks noChangeArrowheads="1"/>
          </p:cNvSpPr>
          <p:nvPr/>
        </p:nvSpPr>
        <p:spPr bwMode="auto">
          <a:xfrm>
            <a:off x="3606800" y="63500"/>
            <a:ext cx="20066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b="1">
                <a:solidFill>
                  <a:srgbClr val="FF0000"/>
                </a:solidFill>
              </a:rPr>
              <a:t>Crossed Ectopia</a:t>
            </a:r>
            <a:endParaRPr lang="x-none">
              <a:solidFill>
                <a:srgbClr val="FF0000"/>
              </a:solidFill>
            </a:endParaRPr>
          </a:p>
        </p:txBody>
      </p:sp>
    </p:spTree>
    <p:extLst>
      <p:ext uri="{BB962C8B-B14F-4D97-AF65-F5344CB8AC3E}">
        <p14:creationId xmlns:p14="http://schemas.microsoft.com/office/powerpoint/2010/main" val="1726786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fade">
                                      <p:cBhvr>
                                        <p:cTn id="7" dur="1000"/>
                                        <p:tgtEl>
                                          <p:spTgt spid="24578"/>
                                        </p:tgtEl>
                                      </p:cBhvr>
                                    </p:animEffect>
                                    <p:anim calcmode="lin" valueType="num">
                                      <p:cBhvr>
                                        <p:cTn id="8" dur="1000" fill="hold"/>
                                        <p:tgtEl>
                                          <p:spTgt spid="24578"/>
                                        </p:tgtEl>
                                        <p:attrNameLst>
                                          <p:attrName>ppt_x</p:attrName>
                                        </p:attrNameLst>
                                      </p:cBhvr>
                                      <p:tavLst>
                                        <p:tav tm="0">
                                          <p:val>
                                            <p:strVal val="#ppt_x"/>
                                          </p:val>
                                        </p:tav>
                                        <p:tav tm="100000">
                                          <p:val>
                                            <p:strVal val="#ppt_x"/>
                                          </p:val>
                                        </p:tav>
                                      </p:tavLst>
                                    </p:anim>
                                    <p:anim calcmode="lin" valueType="num">
                                      <p:cBhvr>
                                        <p:cTn id="9" dur="1000" fill="hold"/>
                                        <p:tgtEl>
                                          <p:spTgt spid="24578"/>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6" presetClass="entr" presetSubtype="16" fill="hold" nodeType="clickEffect">
                                  <p:stCondLst>
                                    <p:cond delay="0"/>
                                  </p:stCondLst>
                                  <p:childTnLst>
                                    <p:set>
                                      <p:cBhvr>
                                        <p:cTn id="13" dur="1" fill="hold">
                                          <p:stCondLst>
                                            <p:cond delay="0"/>
                                          </p:stCondLst>
                                        </p:cTn>
                                        <p:tgtEl>
                                          <p:spTgt spid="24579"/>
                                        </p:tgtEl>
                                        <p:attrNameLst>
                                          <p:attrName>style.visibility</p:attrName>
                                        </p:attrNameLst>
                                      </p:cBhvr>
                                      <p:to>
                                        <p:strVal val="visible"/>
                                      </p:to>
                                    </p:set>
                                    <p:animEffect transition="in" filter="circle(in)">
                                      <p:cBhvr>
                                        <p:cTn id="14" dur="2000"/>
                                        <p:tgtEl>
                                          <p:spTgt spid="245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te">
  <a:themeElements>
    <a:clrScheme name="Forte">
      <a:dk1>
        <a:srgbClr val="FFFFFF"/>
      </a:dk1>
      <a:lt1>
        <a:srgbClr val="000000"/>
      </a:lt1>
      <a:dk2>
        <a:srgbClr val="292828"/>
      </a:dk2>
      <a:lt2>
        <a:srgbClr val="DEDEDE"/>
      </a:lt2>
      <a:accent1>
        <a:srgbClr val="C70F0C"/>
      </a:accent1>
      <a:accent2>
        <a:srgbClr val="DD6B0D"/>
      </a:accent2>
      <a:accent3>
        <a:srgbClr val="FAA700"/>
      </a:accent3>
      <a:accent4>
        <a:srgbClr val="93E50D"/>
      </a:accent4>
      <a:accent5>
        <a:srgbClr val="17C7BA"/>
      </a:accent5>
      <a:accent6>
        <a:srgbClr val="0A96E4"/>
      </a:accent6>
      <a:hlink>
        <a:srgbClr val="8F3BED"/>
      </a:hlink>
      <a:folHlink>
        <a:srgbClr val="C29EEB"/>
      </a:folHlink>
    </a:clrScheme>
    <a:fontScheme name="Forte">
      <a:majorFont>
        <a:latin typeface="Constantia"/>
        <a:ea typeface=""/>
        <a:cs typeface=""/>
        <a:font script="Jpan" typeface="ＭＳ 明朝"/>
      </a:majorFont>
      <a:minorFont>
        <a:latin typeface="Constantia"/>
        <a:ea typeface=""/>
        <a:cs typeface=""/>
        <a:font script="Jpan" typeface="ＭＳ 明朝"/>
      </a:minorFont>
    </a:fontScheme>
    <a:fmtScheme name="Forte">
      <a:fillStyleLst>
        <a:solidFill>
          <a:schemeClr val="phClr"/>
        </a:solidFill>
        <a:gradFill rotWithShape="1">
          <a:gsLst>
            <a:gs pos="0">
              <a:schemeClr val="phClr">
                <a:tint val="100000"/>
                <a:shade val="80000"/>
                <a:satMod val="150000"/>
                <a:lumMod val="70000"/>
              </a:schemeClr>
            </a:gs>
            <a:gs pos="35000">
              <a:schemeClr val="phClr">
                <a:tint val="100000"/>
                <a:shade val="90000"/>
                <a:satMod val="150000"/>
                <a:lumMod val="80000"/>
              </a:schemeClr>
            </a:gs>
            <a:gs pos="100000">
              <a:schemeClr val="phClr">
                <a:tint val="100000"/>
                <a:satMod val="150000"/>
                <a:lumMod val="110000"/>
              </a:schemeClr>
            </a:gs>
          </a:gsLst>
          <a:lin ang="16200000" scaled="1"/>
        </a:gradFill>
        <a:gradFill rotWithShape="1">
          <a:gsLst>
            <a:gs pos="0">
              <a:schemeClr val="phClr">
                <a:shade val="40000"/>
                <a:satMod val="130000"/>
                <a:lumMod val="80000"/>
              </a:schemeClr>
            </a:gs>
            <a:gs pos="80000">
              <a:schemeClr val="phClr">
                <a:shade val="90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a:effectStyle>
        <a:effectStyle>
          <a:effectLst>
            <a:outerShdw blurRad="114300" dist="25400" sx="103000" sy="103000" algn="ctr" rotWithShape="0">
              <a:srgbClr val="4B4B4B">
                <a:alpha val="50000"/>
              </a:srgbClr>
            </a:outerShdw>
            <a:reflection blurRad="38100" stA="80000" endPos="50000" dist="38100" dir="5400000" sy="-100000" rotWithShape="0"/>
          </a:effectLst>
          <a:scene3d>
            <a:camera prst="orthographicFront">
              <a:rot lat="0" lon="0" rev="0"/>
            </a:camera>
            <a:lightRig rig="balanced" dir="t">
              <a:rot lat="0" lon="0" rev="1200000"/>
            </a:lightRig>
          </a:scene3d>
          <a:sp3d>
            <a:bevelT w="127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a:blip xmlns:r="http://schemas.openxmlformats.org/officeDocument/2006/relationships" r:embed="rId1"/>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Forte.thmx</Template>
  <TotalTime>767</TotalTime>
  <Words>173</Words>
  <Application>Microsoft Office PowerPoint</Application>
  <PresentationFormat>On-screen Show (4:3)</PresentationFormat>
  <Paragraphs>39</Paragraphs>
  <Slides>17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Constantia</vt:lpstr>
      <vt:lpstr>Forte</vt:lpstr>
      <vt:lpstr>PowerPoint Presentation</vt:lpstr>
      <vt:lpstr>PowerPoint Presentation</vt:lpstr>
      <vt:lpstr>PowerPoint Presentation</vt:lpstr>
      <vt:lpstr>                                Disorder of the number of kidneys  Renal agenesis: Renal agenesia can occur uni- or bilaterally, isolated or combined with other abnormalities (1/4 of all renal agenesias are associated with genital abnormalities, </vt:lpstr>
      <vt:lpstr>Too many kidneys (doubling)   This congenital anomaly is extremely rare. Involved is an independent kidney with its own vascular supply, a capsule and its own urinary tract. The cause is a very early division of the ureter bud.</vt:lpstr>
      <vt:lpstr>Rotational anomalis   This anomaly is relatively frequent. One speaks of a malrotation if the pyelo-ureteral connection is oriented ventrally (missing rotation), dorsally (rotation of more than 90°) or laterally (inverse rotation). The kidney and urinary tract are here anatomically and histologically normal. Sometimes, though, one observes anomalies in the connections between ureter and renal pelvis, which can lead to a hydronephrosis </vt:lpstr>
      <vt:lpstr>  Disorder of the ascent of the kidneys or ectopic kidneys  A kidney is ectopic when, without ptosis, it does not lie in the lumbar fossa. The ectopia is the result of an incomplete or missing ascent. It can occur in the upper or lower region (pelvic kidney) or even crossed. </vt:lpstr>
      <vt:lpstr>PowerPoint Presentation</vt:lpstr>
      <vt:lpstr>In a crossed ectopia a kidney migrates to the other side. Its ureter crosses the midline and inserts normally into the bladder. The crossed ectopia can occur unilaterally or bilaterally. In the case of a unilateral crossed ectopia a fusion of the two kidneys often occurs. Ectopias are normally asymptomatic.</vt:lpstr>
      <vt:lpstr>Horseshoe kidney Its incidence is around 1/600. It is assumed that it arises due to a joining of both kidneys from both sides and during the 5th week when both organs still lie very close together in the small pelvis. The two kidneys are most often bound together at the lower pole.</vt:lpstr>
      <vt:lpstr> Abnormal kidney size  Hypoplasia It results from an embryonic developmental stop of the kidney, the structure of which is otherwise normal.. The kidney is small, whereby the renal hypoplasia must be distinguished from a secondary atrophic kidney, resulting from an infection (chronic pyelonephritis). Aplasia In an aplastic kidney, a fibroused kidney primordium with its own derivates of the mesonephric duct (Wolffian duct) is present. It represents the extreme form of a renal dysplasia and differs from agenesia, in which absolutely no kidney primordium exists. </vt:lpstr>
      <vt:lpstr>  Polycystic kidneys:  A renal dysplasia must be distinguished from a simple hypoplasia in which the histological structure is normal. Renal dysplasia is characterized by a congenital anomaly of embryonic renal tissue development. The kidneys develop large epithelial cysts that are localized in the renal parenchyma and lead to the loss of the functional tissue, which can end in renal insufficiency. </vt:lpstr>
      <vt:lpstr>Vascular anomalies of the kidney:  There are many arterial and venous variants of the renal blood supply, reflected in the changing blood supply of the migrating kidneys during their development.  </vt:lpstr>
      <vt:lpstr>   Congenital ureteral abnormalities Course anomalies of the ureter: Retrocaval / retroiliac ureter: In this abnormality the right ureter traces out an "S" at the L4 level behind the vena cava (retrocaval ureter).</vt:lpstr>
      <vt:lpstr>Anomalies of the ureteral diameter Primary megaloureter due to an obstruction: The cause of this abnormality is a constriction in the terminal part of the ureter, leading to a dilatation. </vt:lpstr>
      <vt:lpstr>Abnormal number of ureters Disorders in the number of ureters belong to the most frequent anomalies of the urinary tract, whereby they are often asymptomatic. They arise from a premature branching of the ureter bud. </vt:lpstr>
      <vt:lpstr>Complete doubling: Here a complete doubling of the ureters with a second renal pelvis is involved. The ureters empty into the bladder.</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Histology</dc:title>
  <dc:creator>User</dc:creator>
  <cp:lastModifiedBy>Fatimah ....</cp:lastModifiedBy>
  <cp:revision>119</cp:revision>
  <dcterms:created xsi:type="dcterms:W3CDTF">2013-04-20T13:11:23Z</dcterms:created>
  <dcterms:modified xsi:type="dcterms:W3CDTF">2016-01-18T17:08:35Z</dcterms:modified>
</cp:coreProperties>
</file>